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69" r:id="rId2"/>
    <p:sldId id="272" r:id="rId3"/>
    <p:sldId id="282" r:id="rId4"/>
    <p:sldId id="283" r:id="rId5"/>
    <p:sldId id="284" r:id="rId6"/>
    <p:sldId id="295" r:id="rId7"/>
    <p:sldId id="285" r:id="rId8"/>
    <p:sldId id="286" r:id="rId9"/>
    <p:sldId id="287" r:id="rId10"/>
    <p:sldId id="279" r:id="rId11"/>
    <p:sldId id="293" r:id="rId12"/>
    <p:sldId id="292" r:id="rId13"/>
    <p:sldId id="294" r:id="rId14"/>
    <p:sldId id="280" r:id="rId15"/>
    <p:sldId id="290" r:id="rId16"/>
    <p:sldId id="291" r:id="rId17"/>
    <p:sldId id="296" r:id="rId18"/>
    <p:sldId id="297" r:id="rId19"/>
    <p:sldId id="298" r:id="rId20"/>
    <p:sldId id="300" r:id="rId21"/>
    <p:sldId id="288" r:id="rId22"/>
    <p:sldId id="299" r:id="rId23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921"/>
    <a:srgbClr val="5D135F"/>
    <a:srgbClr val="9012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55" autoAdjust="0"/>
    <p:restoredTop sz="94660"/>
  </p:normalViewPr>
  <p:slideViewPr>
    <p:cSldViewPr>
      <p:cViewPr>
        <p:scale>
          <a:sx n="75" d="100"/>
          <a:sy n="75" d="100"/>
        </p:scale>
        <p:origin x="3792" y="2028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054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3F85205-7E34-4778-ABE2-A22D8A04FDD5}" type="datetime1">
              <a:rPr lang="ru-RU" smtClean="0"/>
              <a:t>31.08.2025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198F8CD-B17C-4AF3-9358-8F83F41B51C4}" type="datetime1">
              <a:rPr lang="ru-RU" smtClean="0"/>
              <a:t>31.08.2025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2437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052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875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185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448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47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194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06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176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503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282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894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045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122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087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750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926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098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534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415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482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Вставьте изображение времени года в вашей стране.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2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28AA04-41EC-4F85-905F-667C160D7FF6}" type="datetime1">
              <a:rPr lang="ru-RU" smtClean="0"/>
              <a:t>31.08.2025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98E4C3-AD28-4616-8CF5-0FE7933A3213}" type="datetime1">
              <a:rPr lang="ru-RU" smtClean="0"/>
              <a:t>31.08.2025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724D15-8572-42F0-ACF2-90043F48B512}" type="datetime1">
              <a:rPr lang="ru-RU" smtClean="0"/>
              <a:t>31.08.2025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BCB13C-C763-418B-A695-5A6B336362B7}" type="datetime1">
              <a:rPr lang="ru-RU" smtClean="0"/>
              <a:t>31.08.2025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>
              <a:defRPr sz="4400" b="0" cap="all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17DA4E-00AF-4A26-A323-3ED62BDC277A}" type="datetime1">
              <a:rPr lang="ru-RU" smtClean="0"/>
              <a:t>31.08.2025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7895CA-77B8-4F2A-A2DA-23B0440130FB}" type="datetime1">
              <a:rPr lang="ru-RU" smtClean="0"/>
              <a:t>31.08.2025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D73378-74C0-4D03-8BE4-B322A2CE425B}" type="datetime1">
              <a:rPr lang="ru-RU" smtClean="0"/>
              <a:t>31.08.2025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8E081F-A649-4E94-B0E2-2C6E9AFD47D3}" type="datetime1">
              <a:rPr lang="ru-RU" smtClean="0"/>
              <a:t>31.08.2025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C29CD3-F0EB-406F-8C34-68085E2C2794}" type="datetime1">
              <a:rPr lang="ru-RU" smtClean="0"/>
              <a:t>31.08.2025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03F970-1E89-4A89-85C7-BE63500F0BA6}" type="datetime1">
              <a:rPr lang="ru-RU" smtClean="0"/>
              <a:t>31.08.2025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8CCEB4-17EE-417C-AC95-85DE58BA6520}" type="datetime1">
              <a:rPr lang="ru-RU" smtClean="0"/>
              <a:t>31.08.2025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93AE256-EDBE-4252-8C26-AB55F062A09C}" type="datetime1">
              <a:rPr lang="ru-RU" smtClean="0"/>
              <a:t>31.08.2025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4.mp3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6.mp3"/><Relationship Id="rId7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6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8.mp3"/><Relationship Id="rId7" Type="http://schemas.openxmlformats.org/officeDocument/2006/relationships/image" Target="../media/image3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8.mp3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3" Type="http://schemas.microsoft.com/office/2007/relationships/media" Target="../media/media10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5" Type="http://schemas.microsoft.com/office/2007/relationships/media" Target="../media/media11.mp3"/><Relationship Id="rId10" Type="http://schemas.openxmlformats.org/officeDocument/2006/relationships/image" Target="../media/image33.png"/><Relationship Id="rId4" Type="http://schemas.openxmlformats.org/officeDocument/2006/relationships/audio" Target="../media/media10.mp3"/><Relationship Id="rId9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онтакты — Государственный природный биосферный заповедник &quot;Дагестанский&quot;">
            <a:extLst>
              <a:ext uri="{FF2B5EF4-FFF2-40B4-BE49-F238E27FC236}">
                <a16:creationId xmlns:a16="http://schemas.microsoft.com/office/drawing/2014/main" id="{8F06288A-49DC-4748-8679-B54347B86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0" b="-1"/>
          <a:stretch/>
        </p:blipFill>
        <p:spPr bwMode="auto">
          <a:xfrm>
            <a:off x="7217" y="0"/>
            <a:ext cx="12188825" cy="200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B336126-EF5B-410B-AA6C-4A934B603FF8}"/>
              </a:ext>
            </a:extLst>
          </p:cNvPr>
          <p:cNvSpPr/>
          <p:nvPr/>
        </p:nvSpPr>
        <p:spPr>
          <a:xfrm>
            <a:off x="-4" y="701823"/>
            <a:ext cx="12188829" cy="443351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33770" y="3118047"/>
            <a:ext cx="11521281" cy="3048001"/>
          </a:xfrm>
        </p:spPr>
        <p:txBody>
          <a:bodyPr rtlCol="0">
            <a:normAutofit/>
          </a:bodyPr>
          <a:lstStyle/>
          <a:p>
            <a:r>
              <a:rPr lang="ru-RU" sz="3200" dirty="0"/>
              <a:t>Как научиться определять птиц по голосам</a:t>
            </a:r>
            <a:br>
              <a:rPr lang="ru-RU" sz="3200" dirty="0"/>
            </a:br>
            <a:r>
              <a:rPr lang="ru-RU" sz="2400" b="1" dirty="0"/>
              <a:t>и меньше ошибаться</a:t>
            </a:r>
            <a:endParaRPr lang="ru-RU" sz="32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33772" y="6318448"/>
            <a:ext cx="7848600" cy="1143000"/>
          </a:xfrm>
        </p:spPr>
        <p:txBody>
          <a:bodyPr rtlCol="0"/>
          <a:lstStyle/>
          <a:p>
            <a:pPr rtl="0"/>
            <a:r>
              <a:rPr lang="ru-RU" dirty="0"/>
              <a:t>Уколов Илья</a:t>
            </a:r>
          </a:p>
        </p:txBody>
      </p:sp>
      <p:pic>
        <p:nvPicPr>
          <p:cNvPr id="1026" name="Picture 2" descr="Овсянка черноголовая (Emberiza melanocephala)&#10;Keywords: Овсянка черноголовая Emberiza melanocephala">
            <a:extLst>
              <a:ext uri="{FF2B5EF4-FFF2-40B4-BE49-F238E27FC236}">
                <a16:creationId xmlns:a16="http://schemas.microsoft.com/office/drawing/2014/main" id="{42A786DD-D7A7-4589-9EA9-B7DECE3E8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1" t="12592" r="8043" b="8333"/>
          <a:stretch/>
        </p:blipFill>
        <p:spPr bwMode="auto">
          <a:xfrm>
            <a:off x="8402492" y="773832"/>
            <a:ext cx="378633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Горихвостка-чернушка (Phoenicurus ochruros)&#10;Keywords: Горихвостка-чернуШка Phoenicurus ochruros azer2018">
            <a:extLst>
              <a:ext uri="{FF2B5EF4-FFF2-40B4-BE49-F238E27FC236}">
                <a16:creationId xmlns:a16="http://schemas.microsoft.com/office/drawing/2014/main" id="{F3C27237-3518-4978-A147-3F423DF42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9943" r="42439" b="-2419"/>
          <a:stretch/>
        </p:blipFill>
        <p:spPr bwMode="auto">
          <a:xfrm>
            <a:off x="-4" y="773832"/>
            <a:ext cx="3574136" cy="443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лавка белоусая (Sylvia mystacea)&#10;Keywords: Славка белоусая Sylvia mystacea azer2018">
            <a:extLst>
              <a:ext uri="{FF2B5EF4-FFF2-40B4-BE49-F238E27FC236}">
                <a16:creationId xmlns:a16="http://schemas.microsoft.com/office/drawing/2014/main" id="{6D823742-1AB4-461B-B9CB-592EEB836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1" r="35434" b="14445"/>
          <a:stretch/>
        </p:blipFill>
        <p:spPr bwMode="auto">
          <a:xfrm>
            <a:off x="3574132" y="773832"/>
            <a:ext cx="4870277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C497F74-45B8-4F66-9138-2D04984A4134}"/>
              </a:ext>
            </a:extLst>
          </p:cNvPr>
          <p:cNvSpPr/>
          <p:nvPr/>
        </p:nvSpPr>
        <p:spPr>
          <a:xfrm>
            <a:off x="6086480" y="5330615"/>
            <a:ext cx="342000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Прохождение курсов (например, </a:t>
            </a:r>
            <a:r>
              <a:rPr lang="en-US" sz="2400" dirty="0" err="1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BirdID</a:t>
            </a:r>
            <a:r>
              <a:rPr lang="en-US" sz="2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ru-RU" sz="2400" dirty="0">
              <a:solidFill>
                <a:srgbClr val="505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505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4349DCE2-C1C0-45E1-975F-790A55761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" y="6896"/>
            <a:ext cx="1204933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Учимся определять птиц по голосу</a:t>
            </a:r>
          </a:p>
        </p:txBody>
      </p:sp>
      <p:pic>
        <p:nvPicPr>
          <p:cNvPr id="12290" name="Picture 2" descr="Три музыкальные ноты, поднимающиеся вверх | Бесплатный вектор">
            <a:extLst>
              <a:ext uri="{FF2B5EF4-FFF2-40B4-BE49-F238E27FC236}">
                <a16:creationId xmlns:a16="http://schemas.microsoft.com/office/drawing/2014/main" id="{F8491A07-CFE5-4E3F-9C31-167F0A250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3" y="819626"/>
            <a:ext cx="2260685" cy="22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E3502B-0DB0-4079-B3FD-0D567DAD3D4C}"/>
              </a:ext>
            </a:extLst>
          </p:cNvPr>
          <p:cNvSpPr txBox="1"/>
          <p:nvPr/>
        </p:nvSpPr>
        <p:spPr>
          <a:xfrm>
            <a:off x="2061964" y="1181044"/>
            <a:ext cx="4211682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Регулярное наблюдение за поющими птицами, особенно весной и летом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2EA94C-9D40-488B-B43F-FE5B6F8A4FB7}"/>
              </a:ext>
            </a:extLst>
          </p:cNvPr>
          <p:cNvSpPr txBox="1"/>
          <p:nvPr/>
        </p:nvSpPr>
        <p:spPr>
          <a:xfrm>
            <a:off x="6923696" y="1803286"/>
            <a:ext cx="390192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Прослушивание голосов отдельных видов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021CF0-E45B-40AB-B7F4-0E03A0B7CDD0}"/>
              </a:ext>
            </a:extLst>
          </p:cNvPr>
          <p:cNvSpPr txBox="1"/>
          <p:nvPr/>
        </p:nvSpPr>
        <p:spPr>
          <a:xfrm>
            <a:off x="4500362" y="3271075"/>
            <a:ext cx="4374296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Использование вспомогательных инструментов (</a:t>
            </a:r>
            <a:r>
              <a:rPr lang="en-US" sz="2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Merlin Bird ID</a:t>
            </a:r>
            <a:r>
              <a:rPr lang="ru-RU" sz="2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400" dirty="0" err="1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iNaturalist</a:t>
            </a:r>
            <a:r>
              <a:rPr lang="en-US" sz="2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ru-RU" sz="2400" dirty="0">
              <a:solidFill>
                <a:srgbClr val="505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9" name="Picture 2" descr="Три музыкальные ноты, поднимающиеся вверх | Бесплатный вектор">
            <a:extLst>
              <a:ext uri="{FF2B5EF4-FFF2-40B4-BE49-F238E27FC236}">
                <a16:creationId xmlns:a16="http://schemas.microsoft.com/office/drawing/2014/main" id="{37374103-758F-4719-ABD5-CF5097806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791" y="4470837"/>
            <a:ext cx="2260685" cy="22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Восьмая нота клипарт (46 фото)">
            <a:extLst>
              <a:ext uri="{FF2B5EF4-FFF2-40B4-BE49-F238E27FC236}">
                <a16:creationId xmlns:a16="http://schemas.microsoft.com/office/drawing/2014/main" id="{37A77419-DBCD-42CA-9F22-7BC752A65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583" y="1457057"/>
            <a:ext cx="1496893" cy="149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музыкальная нота - Музыка и мультимедиа Иконки">
            <a:extLst>
              <a:ext uri="{FF2B5EF4-FFF2-40B4-BE49-F238E27FC236}">
                <a16:creationId xmlns:a16="http://schemas.microsoft.com/office/drawing/2014/main" id="{D0471720-4F7A-4159-91D7-44E7F9784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173" y="3429184"/>
            <a:ext cx="1012189" cy="101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Пение птиц с нотами – Бесплатные иконки: Музыка">
            <a:extLst>
              <a:ext uri="{FF2B5EF4-FFF2-40B4-BE49-F238E27FC236}">
                <a16:creationId xmlns:a16="http://schemas.microsoft.com/office/drawing/2014/main" id="{B3F1CCF3-0012-481A-8C9D-E75760783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01" y="3953001"/>
            <a:ext cx="2755229" cy="275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13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C497F74-45B8-4F66-9138-2D04984A4134}"/>
              </a:ext>
            </a:extLst>
          </p:cNvPr>
          <p:cNvSpPr/>
          <p:nvPr/>
        </p:nvSpPr>
        <p:spPr>
          <a:xfrm>
            <a:off x="135159" y="1231032"/>
            <a:ext cx="3871021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BirdID</a:t>
            </a:r>
            <a:r>
              <a:rPr lang="ru-RU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— это группа учебных программ, основанная профессором Магне </a:t>
            </a:r>
            <a:r>
              <a:rPr lang="ru-RU" dirty="0" err="1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Хусби</a:t>
            </a:r>
            <a:r>
              <a:rPr lang="ru-RU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в Университете Норд в 2006 году. Здесь вы можете научиться определять виды птиц, как онлайн, так и непосредственно в полевых условиях. 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4349DCE2-C1C0-45E1-975F-790A55761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" y="6896"/>
            <a:ext cx="1204933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Полезные курсы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B34178-428D-4DAA-9583-44DB8B37D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544" y="1130247"/>
            <a:ext cx="7944067" cy="571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0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C497F74-45B8-4F66-9138-2D04984A4134}"/>
              </a:ext>
            </a:extLst>
          </p:cNvPr>
          <p:cNvSpPr/>
          <p:nvPr/>
        </p:nvSpPr>
        <p:spPr>
          <a:xfrm>
            <a:off x="135159" y="1231032"/>
            <a:ext cx="3871021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Xeno</a:t>
            </a:r>
            <a:r>
              <a:rPr lang="en-US" b="1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-Canto</a:t>
            </a:r>
            <a:r>
              <a:rPr lang="ru-RU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— самая крупная онлайн-база данных голосов птиц со всего мира. 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4349DCE2-C1C0-45E1-975F-790A55761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" y="6896"/>
            <a:ext cx="1204933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База голосов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A98F07-A6BC-4C21-9E13-B4C6B9678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067" y="1052228"/>
            <a:ext cx="5375758" cy="57988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092A66-8893-4C87-A42E-99DFD8D12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80" y="2526482"/>
            <a:ext cx="24098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1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C497F74-45B8-4F66-9138-2D04984A4134}"/>
              </a:ext>
            </a:extLst>
          </p:cNvPr>
          <p:cNvSpPr/>
          <p:nvPr/>
        </p:nvSpPr>
        <p:spPr>
          <a:xfrm>
            <a:off x="-3448" y="1091123"/>
            <a:ext cx="573782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Определитель, написанный орнитологами Евгением </a:t>
            </a:r>
            <a:r>
              <a:rPr lang="ru-RU" sz="1600" dirty="0" err="1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Кобликом</a:t>
            </a:r>
            <a:r>
              <a:rPr lang="ru-RU" sz="16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и Владимиром Архиповым, поможет юным и взрослым любителям природы научиться определять птиц в природе. Описания песен и звуков дополнят QR-коды, с помощью которых можно услышать "живые" голоса птиц.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4349DCE2-C1C0-45E1-975F-790A55761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" y="6896"/>
            <a:ext cx="1204933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книги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031E1047-E69F-4233-945E-F7A065AA66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245487"/>
              </p:ext>
            </p:extLst>
          </p:nvPr>
        </p:nvGraphicFramePr>
        <p:xfrm>
          <a:off x="2762900" y="2627486"/>
          <a:ext cx="2815427" cy="4220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" r:id="rId4" imgW="14406982" imgH="21598618" progId="">
                  <p:embed/>
                </p:oleObj>
              </mc:Choice>
              <mc:Fallback>
                <p:oleObj r:id="rId4" imgW="14406982" imgH="21598618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62900" y="2627486"/>
                        <a:ext cx="2815427" cy="42206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1B00EF-3B92-4842-9B8A-C9E6ECAEBA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48" y="2630438"/>
            <a:ext cx="2767192" cy="4220666"/>
          </a:xfrm>
          <a:prstGeom prst="rect">
            <a:avLst/>
          </a:prstGeom>
        </p:spPr>
      </p:pic>
      <p:pic>
        <p:nvPicPr>
          <p:cNvPr id="5130" name="Picture 10" descr="Identifying Migratory Birds by Sound in Britain and Europe: : Stanislas  Wroza: Helm - Bloomsbury">
            <a:extLst>
              <a:ext uri="{FF2B5EF4-FFF2-40B4-BE49-F238E27FC236}">
                <a16:creationId xmlns:a16="http://schemas.microsoft.com/office/drawing/2014/main" id="{3164809E-A82C-4893-9F74-342403EA6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2" y="2582356"/>
            <a:ext cx="2944807" cy="423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7B962617-F3CE-47CE-8189-CC9B95EF4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8" r="2056"/>
          <a:stretch/>
        </p:blipFill>
        <p:spPr bwMode="auto">
          <a:xfrm>
            <a:off x="9084840" y="2582356"/>
            <a:ext cx="3097662" cy="427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5D6CD2B-7CBE-463D-82E2-A5464B292648}"/>
              </a:ext>
            </a:extLst>
          </p:cNvPr>
          <p:cNvSpPr/>
          <p:nvPr/>
        </p:nvSpPr>
        <p:spPr>
          <a:xfrm>
            <a:off x="6070883" y="692696"/>
            <a:ext cx="6088869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Описание 450 видов с подробным описанием, фотографиями и </a:t>
            </a:r>
            <a:r>
              <a:rPr lang="ru-RU" sz="1600" dirty="0" err="1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сонограммами</a:t>
            </a:r>
            <a:r>
              <a:rPr lang="ru-RU" sz="16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US" sz="1600" dirty="0">
              <a:solidFill>
                <a:srgbClr val="505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Содержит основные критерии для эффективной идентификации криков в полевых условиях</a:t>
            </a:r>
            <a:endParaRPr lang="en-US" sz="1600" dirty="0">
              <a:solidFill>
                <a:srgbClr val="505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Содержит QR-коды со ссылками на более чем 1000 доступных для скачивания звуков, которые можно прослушивать дома или на смартфоне.</a:t>
            </a:r>
          </a:p>
        </p:txBody>
      </p:sp>
    </p:spTree>
    <p:extLst>
      <p:ext uri="{BB962C8B-B14F-4D97-AF65-F5344CB8AC3E}">
        <p14:creationId xmlns:p14="http://schemas.microsoft.com/office/powerpoint/2010/main" val="59401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2DB2CD-5ACE-4312-B969-1E9363B00B79}"/>
              </a:ext>
            </a:extLst>
          </p:cNvPr>
          <p:cNvSpPr/>
          <p:nvPr/>
        </p:nvSpPr>
        <p:spPr>
          <a:xfrm>
            <a:off x="135159" y="1231032"/>
            <a:ext cx="7246540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Очень помогают приложения,  определяющие голоса, такие как </a:t>
            </a:r>
            <a:r>
              <a:rPr lang="ru-RU" dirty="0" err="1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BirdNet</a:t>
            </a:r>
            <a:r>
              <a:rPr lang="ru-RU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или Merlin. Не дают 100% гарантии правильности определения, поэтому в сомнительных случаях нужно дополнительно проверять определение: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Визуально, найдя птицу в бинокль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Дать послушать запись специалисту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525A9B35-9DE6-4AEB-B3F1-6C26F4C4D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" y="6896"/>
            <a:ext cx="1204933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Технические средства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CE6312-2258-4DB0-8BB0-C3D9E6C09D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883"/>
          <a:stretch/>
        </p:blipFill>
        <p:spPr>
          <a:xfrm>
            <a:off x="8839838" y="1219547"/>
            <a:ext cx="3244188" cy="5631557"/>
          </a:xfrm>
          <a:prstGeom prst="rect">
            <a:avLst/>
          </a:prstGeom>
        </p:spPr>
      </p:pic>
      <p:sp>
        <p:nvSpPr>
          <p:cNvPr id="9" name="Текст 6">
            <a:extLst>
              <a:ext uri="{FF2B5EF4-FFF2-40B4-BE49-F238E27FC236}">
                <a16:creationId xmlns:a16="http://schemas.microsoft.com/office/drawing/2014/main" id="{65821E07-2612-4A2D-B54C-2914C01785C2}"/>
              </a:ext>
            </a:extLst>
          </p:cNvPr>
          <p:cNvSpPr txBox="1">
            <a:spLocks/>
          </p:cNvSpPr>
          <p:nvPr/>
        </p:nvSpPr>
        <p:spPr>
          <a:xfrm>
            <a:off x="135531" y="3284984"/>
            <a:ext cx="8036463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>
              <a:defRPr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452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КАЧЕСТВО ДАННЫХ. Как по плохой картинке сложно определить птицу, так и по плохой записи (слишком тихая или с шумами) сложно тоже определять. Неправильная информация о географических координатах, дате и времени наблюдения также могут обмануть ИИ. Указанные проблемы могут обмануть и опытного орнитолога.</a:t>
            </a:r>
          </a:p>
          <a:p>
            <a:r>
              <a:rPr lang="ru-RU" dirty="0"/>
              <a:t>ОГРАНИЧЕННОСТЬ МОДЕЛИ ДАННЫХ. Нет на свете такого количества записей голосов, которые бы охватывала все 10 000 видов птиц со всеми вариациям: песни, позывки, голоса молодых птиц </a:t>
            </a:r>
            <a:r>
              <a:rPr lang="ru-RU" dirty="0" err="1"/>
              <a:t>итд</a:t>
            </a:r>
            <a:r>
              <a:rPr lang="ru-RU" dirty="0"/>
              <a:t>.</a:t>
            </a:r>
          </a:p>
          <a:p>
            <a:r>
              <a:rPr lang="ru-RU" dirty="0"/>
              <a:t>СЛОЖНОСТИ БИОАКУСТИКИ. Птицы могут имитировать голоса, их песни могут отличаться в зависимости от региона.</a:t>
            </a:r>
          </a:p>
          <a:p>
            <a:r>
              <a:rPr lang="ru-RU" dirty="0"/>
              <a:t>ОБУЧЕНИЕ ТОЛЬКО НА ПТИЦАХ. ИИ ничего не знает про собак, гудки паровоза и рев бензопилы.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24DB17-5B50-43C0-9478-EE485DC09382}"/>
              </a:ext>
            </a:extLst>
          </p:cNvPr>
          <p:cNvSpPr txBox="1"/>
          <p:nvPr/>
        </p:nvSpPr>
        <p:spPr>
          <a:xfrm>
            <a:off x="135158" y="2888553"/>
            <a:ext cx="595925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Основные причины ошибок ИИ</a:t>
            </a:r>
          </a:p>
        </p:txBody>
      </p:sp>
    </p:spTree>
    <p:extLst>
      <p:ext uri="{BB962C8B-B14F-4D97-AF65-F5344CB8AC3E}">
        <p14:creationId xmlns:p14="http://schemas.microsoft.com/office/powerpoint/2010/main" val="395939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525A9B35-9DE6-4AEB-B3F1-6C26F4C4D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" y="6896"/>
            <a:ext cx="1204933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И все-таки специалист может определять лучше </a:t>
            </a:r>
            <a:r>
              <a:rPr lang="ru-RU" dirty="0" err="1">
                <a:latin typeface="Bahnschrift SemiBold Condensed" panose="020B0502040204020203" pitchFamily="34" charset="0"/>
              </a:rPr>
              <a:t>ии</a:t>
            </a:r>
            <a:r>
              <a:rPr lang="ru-RU" dirty="0">
                <a:latin typeface="Bahnschrift SemiBold Condensed" panose="020B0502040204020203" pitchFamily="34" charset="0"/>
              </a:rPr>
              <a:t>…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B8A95B4C-57E4-42E5-84B6-D5CFAE25EFC5}"/>
              </a:ext>
            </a:extLst>
          </p:cNvPr>
          <p:cNvSpPr txBox="1">
            <a:spLocks/>
          </p:cNvSpPr>
          <p:nvPr/>
        </p:nvSpPr>
        <p:spPr>
          <a:xfrm>
            <a:off x="621804" y="1146200"/>
            <a:ext cx="9033961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>
              <a:defRPr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452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rtl="0">
              <a:buAutoNum type="arabicPeriod"/>
            </a:pPr>
            <a:r>
              <a:rPr lang="ru-RU" dirty="0"/>
              <a:t>КОНТЕКСТНОЕ МЫШЛЕНИЕ. Специалисты учитывают множество факторов: время года, время суток, вероятность наблюдать птицу в конкретном регионе и др.</a:t>
            </a:r>
          </a:p>
          <a:p>
            <a:pPr marL="342900" indent="-342900" rtl="0">
              <a:buAutoNum type="arabicPeriod"/>
            </a:pPr>
            <a:r>
              <a:rPr lang="ru-RU" dirty="0"/>
              <a:t>ГИБКОСТЬ МЫШЛЕНИЯ. Специалисты анализируют запись в целом и могут понять по косвенным признакам канюк-ли кричит или его имитирует сойка.</a:t>
            </a:r>
            <a:r>
              <a:rPr lang="en-US" dirty="0"/>
              <a:t> </a:t>
            </a:r>
            <a:endParaRPr lang="ru-RU" dirty="0"/>
          </a:p>
          <a:p>
            <a:pPr marL="342900" indent="-342900" rtl="0">
              <a:buAutoNum type="arabicPeriod"/>
            </a:pPr>
            <a:r>
              <a:rPr lang="ru-RU" dirty="0"/>
              <a:t>ОПЫТ. Орнитологи могут быть знакомы со звуками, которых нет в модели обучения ИИ. Понимают с кем птицу можно перепутать.</a:t>
            </a:r>
          </a:p>
          <a:p>
            <a:pPr marL="342900" indent="-342900" rtl="0">
              <a:buAutoNum type="arabicPeriod"/>
            </a:pPr>
            <a:r>
              <a:rPr lang="ru-RU" dirty="0"/>
              <a:t>ЧУСТВИТЕЛЬНОСТЬ. Человеческие уши и мозг лучше обрабатывают сложные сигналы на фоне шумов и искажений.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95C700-4CF0-4B9A-A991-6466478EC9B8}"/>
              </a:ext>
            </a:extLst>
          </p:cNvPr>
          <p:cNvSpPr txBox="1"/>
          <p:nvPr/>
        </p:nvSpPr>
        <p:spPr>
          <a:xfrm>
            <a:off x="333772" y="3933056"/>
            <a:ext cx="90339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342900" indent="-342900">
              <a:buAutoNum type="arabicPeriod"/>
              <a:defRPr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02920" indent="-22860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2000"/>
            </a:lvl2pPr>
            <a:lvl3pPr marL="731520" indent="-22860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</a:lvl3pPr>
            <a:lvl4pPr marL="960120" indent="-22860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/>
            </a:lvl4pPr>
            <a:lvl5pPr marL="1188720" indent="-22860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/>
            </a:lvl5pPr>
            <a:lvl6pPr marL="1417320" indent="-2286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/>
            </a:lvl6pPr>
            <a:lvl7pPr marL="1645920" indent="-2286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/>
            </a:lvl7pPr>
            <a:lvl8pPr marL="1874520" indent="-2286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/>
            </a:lvl8pPr>
            <a:lvl9pPr marL="1874520" indent="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None/>
              <a:defRPr sz="1600" baseline="0"/>
            </a:lvl9pPr>
          </a:lstStyle>
          <a:p>
            <a:pPr marL="0" indent="0">
              <a:buNone/>
            </a:pPr>
            <a:r>
              <a:rPr lang="ru-RU" dirty="0"/>
              <a:t>Специалисты – это не только орнитологи, а просто опытные люди, которые длительное время посвящают изучению голосов птиц.</a:t>
            </a:r>
          </a:p>
        </p:txBody>
      </p:sp>
      <p:pic>
        <p:nvPicPr>
          <p:cNvPr id="13314" name="Picture 2" descr="Ornithologist sound equipment composition Vector Image">
            <a:extLst>
              <a:ext uri="{FF2B5EF4-FFF2-40B4-BE49-F238E27FC236}">
                <a16:creationId xmlns:a16="http://schemas.microsoft.com/office/drawing/2014/main" id="{3DC39B91-9237-47A0-9F60-F0F3C7ADE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 bwMode="auto">
          <a:xfrm flipH="1">
            <a:off x="9462684" y="2708920"/>
            <a:ext cx="2726140" cy="39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068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525A9B35-9DE6-4AEB-B3F1-6C26F4C4D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" y="6896"/>
            <a:ext cx="1204933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Как анализируют записи специалисты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C8BFC37A-A641-430F-BAA4-60973B7C28B7}"/>
              </a:ext>
            </a:extLst>
          </p:cNvPr>
          <p:cNvSpPr txBox="1">
            <a:spLocks/>
          </p:cNvSpPr>
          <p:nvPr/>
        </p:nvSpPr>
        <p:spPr>
          <a:xfrm>
            <a:off x="333772" y="1196752"/>
            <a:ext cx="1072919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>
              <a:defRPr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452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dirty="0"/>
              <a:t>Человеческое ухо неидеально. Мы слышим диапазон примерно от 20 Гц до 20 кГц, плохо различаем быстрые колебания и часто путаем похожие тембры.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25198D-5804-40CF-8360-263F94DC7DCF}"/>
              </a:ext>
            </a:extLst>
          </p:cNvPr>
          <p:cNvSpPr txBox="1"/>
          <p:nvPr/>
        </p:nvSpPr>
        <p:spPr>
          <a:xfrm>
            <a:off x="334888" y="1988840"/>
            <a:ext cx="1137614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>
              <a:defRPr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02920" indent="-22860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2000"/>
            </a:lvl2pPr>
            <a:lvl3pPr marL="731520" indent="-22860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</a:lvl3pPr>
            <a:lvl4pPr marL="960120" indent="-22860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/>
            </a:lvl4pPr>
            <a:lvl5pPr marL="1188720" indent="-22860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/>
            </a:lvl5pPr>
            <a:lvl6pPr marL="1417320" indent="-2286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/>
            </a:lvl6pPr>
            <a:lvl7pPr marL="1645920" indent="-2286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/>
            </a:lvl7pPr>
            <a:lvl8pPr marL="1874520" indent="-2286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/>
            </a:lvl8pPr>
            <a:lvl9pPr marL="1874520" indent="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None/>
              <a:defRPr sz="1600" baseline="0"/>
            </a:lvl9pPr>
          </a:lstStyle>
          <a:p>
            <a:r>
              <a:rPr lang="ru-RU" dirty="0"/>
              <a:t>Самый важный инструмент специалистов — </a:t>
            </a:r>
            <a:r>
              <a:rPr lang="ru-RU" dirty="0" err="1"/>
              <a:t>сонограмма</a:t>
            </a:r>
            <a:r>
              <a:rPr lang="ru-RU" dirty="0"/>
              <a:t>. Это график, который показывает время по горизонтали, частоту звука по вертикали, а интенсивность звука оттенком.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F78B94-C076-47BD-AB7D-726137A14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212" y="2854516"/>
            <a:ext cx="7902053" cy="39940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75A70F-BDA9-4E77-B6AC-EE386D3EB637}"/>
              </a:ext>
            </a:extLst>
          </p:cNvPr>
          <p:cNvSpPr txBox="1"/>
          <p:nvPr/>
        </p:nvSpPr>
        <p:spPr>
          <a:xfrm>
            <a:off x="333772" y="2854516"/>
            <a:ext cx="3960440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>
              <a:defRPr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02920" indent="-22860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2000"/>
            </a:lvl2pPr>
            <a:lvl3pPr marL="731520" indent="-22860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</a:lvl3pPr>
            <a:lvl4pPr marL="960120" indent="-22860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/>
            </a:lvl4pPr>
            <a:lvl5pPr marL="1188720" indent="-22860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/>
            </a:lvl5pPr>
            <a:lvl6pPr marL="1417320" indent="-2286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/>
            </a:lvl6pPr>
            <a:lvl7pPr marL="1645920" indent="-2286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/>
            </a:lvl7pPr>
            <a:lvl8pPr marL="1874520" indent="-2286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1600"/>
            </a:lvl8pPr>
            <a:lvl9pPr marL="1874520" indent="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None/>
              <a:defRPr sz="1600" baseline="0"/>
            </a:lvl9pPr>
          </a:lstStyle>
          <a:p>
            <a:r>
              <a:rPr lang="ru-RU" dirty="0"/>
              <a:t>По </a:t>
            </a:r>
            <a:r>
              <a:rPr lang="ru-RU" dirty="0" err="1"/>
              <a:t>сонограмме</a:t>
            </a:r>
            <a:r>
              <a:rPr lang="ru-RU" dirty="0"/>
              <a:t> видно: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высоту звука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ритм и интервалы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сложность и повторяемость элементов.</a:t>
            </a:r>
          </a:p>
          <a:p>
            <a:endParaRPr lang="ru-RU" dirty="0"/>
          </a:p>
          <a:p>
            <a:r>
              <a:rPr lang="ru-RU" dirty="0"/>
              <a:t>Она помогает отличить виды, которые «на слух» звучат очень похоже.</a:t>
            </a:r>
          </a:p>
        </p:txBody>
      </p:sp>
    </p:spTree>
    <p:extLst>
      <p:ext uri="{BB962C8B-B14F-4D97-AF65-F5344CB8AC3E}">
        <p14:creationId xmlns:p14="http://schemas.microsoft.com/office/powerpoint/2010/main" val="3930579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F36F9B-D924-45B3-9183-858C1708A9F2}"/>
              </a:ext>
            </a:extLst>
          </p:cNvPr>
          <p:cNvSpPr/>
          <p:nvPr/>
        </p:nvSpPr>
        <p:spPr>
          <a:xfrm>
            <a:off x="0" y="2060848"/>
            <a:ext cx="12188825" cy="4797152"/>
          </a:xfrm>
          <a:prstGeom prst="rect">
            <a:avLst/>
          </a:prstGeom>
          <a:solidFill>
            <a:srgbClr val="13092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525A9B35-9DE6-4AEB-B3F1-6C26F4C4D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" y="6896"/>
            <a:ext cx="1204933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Примеры обычных птиц, которых можно перепутать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F11258-4CFF-49CA-AB80-80DB7DDA1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8255" y="2204864"/>
            <a:ext cx="9012314" cy="46561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188587-C891-4683-9DD2-74844EA72B47}"/>
              </a:ext>
            </a:extLst>
          </p:cNvPr>
          <p:cNvSpPr txBox="1"/>
          <p:nvPr/>
        </p:nvSpPr>
        <p:spPr>
          <a:xfrm>
            <a:off x="1554719" y="1536040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dirty="0"/>
              <a:t>Пухляк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83A8D-9D79-43BD-9CF7-E4D451CD99AD}"/>
              </a:ext>
            </a:extLst>
          </p:cNvPr>
          <p:cNvSpPr txBox="1"/>
          <p:nvPr/>
        </p:nvSpPr>
        <p:spPr>
          <a:xfrm>
            <a:off x="6289218" y="1547500"/>
            <a:ext cx="347760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dirty="0"/>
              <a:t>Пеночка-трещотка</a:t>
            </a:r>
          </a:p>
        </p:txBody>
      </p:sp>
      <p:pic>
        <p:nvPicPr>
          <p:cNvPr id="11" name="XC982286 - Пухляк - Poecile montanus">
            <a:hlinkClick r:id="" action="ppaction://media"/>
            <a:extLst>
              <a:ext uri="{FF2B5EF4-FFF2-40B4-BE49-F238E27FC236}">
                <a16:creationId xmlns:a16="http://schemas.microsoft.com/office/drawing/2014/main" id="{024EB711-2CCF-4257-B652-9C4A5F917A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195" y="1267232"/>
            <a:ext cx="609600" cy="609600"/>
          </a:xfrm>
          <a:prstGeom prst="rect">
            <a:avLst/>
          </a:prstGeom>
        </p:spPr>
      </p:pic>
      <p:pic>
        <p:nvPicPr>
          <p:cNvPr id="12" name="XC1007775 - Пеночка-трещотка - Phylloscopus sibilatrix">
            <a:hlinkClick r:id="" action="ppaction://media"/>
            <a:extLst>
              <a:ext uri="{FF2B5EF4-FFF2-40B4-BE49-F238E27FC236}">
                <a16:creationId xmlns:a16="http://schemas.microsoft.com/office/drawing/2014/main" id="{3AF4C585-7D84-4250-9904-D288F437EB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78988" y="1231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93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BC3F09-A4E5-442A-A34F-35C1903027E3}"/>
              </a:ext>
            </a:extLst>
          </p:cNvPr>
          <p:cNvSpPr/>
          <p:nvPr/>
        </p:nvSpPr>
        <p:spPr>
          <a:xfrm>
            <a:off x="0" y="2060848"/>
            <a:ext cx="12188825" cy="4797152"/>
          </a:xfrm>
          <a:prstGeom prst="rect">
            <a:avLst/>
          </a:prstGeom>
          <a:solidFill>
            <a:srgbClr val="13092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525A9B35-9DE6-4AEB-B3F1-6C26F4C4D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" y="6896"/>
            <a:ext cx="1204933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Примеры обычных птиц, которых можно перепутать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188587-C891-4683-9DD2-74844EA72B47}"/>
              </a:ext>
            </a:extLst>
          </p:cNvPr>
          <p:cNvSpPr txBox="1"/>
          <p:nvPr/>
        </p:nvSpPr>
        <p:spPr>
          <a:xfrm>
            <a:off x="1554719" y="1547500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dirty="0"/>
              <a:t>Поползень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83A8D-9D79-43BD-9CF7-E4D451CD99AD}"/>
              </a:ext>
            </a:extLst>
          </p:cNvPr>
          <p:cNvSpPr txBox="1"/>
          <p:nvPr/>
        </p:nvSpPr>
        <p:spPr>
          <a:xfrm>
            <a:off x="7318548" y="1547500"/>
            <a:ext cx="347760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dirty="0"/>
              <a:t>Свиязь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F83E06-01D5-4911-9D25-72AD58E786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09"/>
          <a:stretch/>
        </p:blipFill>
        <p:spPr>
          <a:xfrm>
            <a:off x="942316" y="2060848"/>
            <a:ext cx="10304191" cy="4797152"/>
          </a:xfrm>
          <a:prstGeom prst="rect">
            <a:avLst/>
          </a:prstGeom>
        </p:spPr>
      </p:pic>
      <p:pic>
        <p:nvPicPr>
          <p:cNvPr id="5" name="XC987499 - Поползень - Sitta europaea hispaniensis">
            <a:hlinkClick r:id="" action="ppaction://media"/>
            <a:extLst>
              <a:ext uri="{FF2B5EF4-FFF2-40B4-BE49-F238E27FC236}">
                <a16:creationId xmlns:a16="http://schemas.microsoft.com/office/drawing/2014/main" id="{9C46637C-9ABE-409C-B5D3-E6870A039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15" y="1307232"/>
            <a:ext cx="609600" cy="609600"/>
          </a:xfrm>
          <a:prstGeom prst="rect">
            <a:avLst/>
          </a:prstGeom>
        </p:spPr>
      </p:pic>
      <p:pic>
        <p:nvPicPr>
          <p:cNvPr id="6" name="XC994794 - Свиязь - Mareca penelope">
            <a:hlinkClick r:id="" action="ppaction://media"/>
            <a:extLst>
              <a:ext uri="{FF2B5EF4-FFF2-40B4-BE49-F238E27FC236}">
                <a16:creationId xmlns:a16="http://schemas.microsoft.com/office/drawing/2014/main" id="{A94E4284-0337-45EB-8193-A7F2F5C25B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79671" y="1281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6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840F7EE-77B6-4154-A674-0812629EAC95}"/>
              </a:ext>
            </a:extLst>
          </p:cNvPr>
          <p:cNvSpPr/>
          <p:nvPr/>
        </p:nvSpPr>
        <p:spPr>
          <a:xfrm>
            <a:off x="0" y="2088232"/>
            <a:ext cx="12188825" cy="4797152"/>
          </a:xfrm>
          <a:prstGeom prst="rect">
            <a:avLst/>
          </a:prstGeom>
          <a:solidFill>
            <a:srgbClr val="13092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525A9B35-9DE6-4AEB-B3F1-6C26F4C4D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" y="6896"/>
            <a:ext cx="1204933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Примеры обычных птиц, которых можно перепутать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188587-C891-4683-9DD2-74844EA72B47}"/>
              </a:ext>
            </a:extLst>
          </p:cNvPr>
          <p:cNvSpPr txBox="1"/>
          <p:nvPr/>
        </p:nvSpPr>
        <p:spPr>
          <a:xfrm>
            <a:off x="1554719" y="1619508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dirty="0"/>
              <a:t>Зяблик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83A8D-9D79-43BD-9CF7-E4D451CD99AD}"/>
              </a:ext>
            </a:extLst>
          </p:cNvPr>
          <p:cNvSpPr txBox="1"/>
          <p:nvPr/>
        </p:nvSpPr>
        <p:spPr>
          <a:xfrm>
            <a:off x="7318548" y="1619508"/>
            <a:ext cx="347760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dirty="0"/>
              <a:t>Большая синица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D5F1D5-D3A5-4C7D-A7FC-2A47745FF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04"/>
          <a:stretch/>
        </p:blipFill>
        <p:spPr>
          <a:xfrm>
            <a:off x="1341884" y="2088232"/>
            <a:ext cx="10047000" cy="4797152"/>
          </a:xfrm>
          <a:prstGeom prst="rect">
            <a:avLst/>
          </a:prstGeom>
        </p:spPr>
      </p:pic>
      <p:pic>
        <p:nvPicPr>
          <p:cNvPr id="5" name="XC1006400 - Зяблик - Fringilla coelebs">
            <a:hlinkClick r:id="" action="ppaction://media"/>
            <a:extLst>
              <a:ext uri="{FF2B5EF4-FFF2-40B4-BE49-F238E27FC236}">
                <a16:creationId xmlns:a16="http://schemas.microsoft.com/office/drawing/2014/main" id="{D701CDDD-6D0B-4F61-81D5-FCF974FFA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095" y="1379240"/>
            <a:ext cx="609600" cy="609600"/>
          </a:xfrm>
          <a:prstGeom prst="rect">
            <a:avLst/>
          </a:prstGeom>
        </p:spPr>
      </p:pic>
      <p:pic>
        <p:nvPicPr>
          <p:cNvPr id="6" name="XC976634 - Большая синица - Parus major major">
            <a:hlinkClick r:id="" action="ppaction://media"/>
            <a:extLst>
              <a:ext uri="{FF2B5EF4-FFF2-40B4-BE49-F238E27FC236}">
                <a16:creationId xmlns:a16="http://schemas.microsoft.com/office/drawing/2014/main" id="{FE07606E-69B0-4E35-87F9-28F6E3A2EF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88884" y="13147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1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3C292EA-83E1-45CC-B3B3-7A1B85E40107}"/>
              </a:ext>
            </a:extLst>
          </p:cNvPr>
          <p:cNvSpPr/>
          <p:nvPr/>
        </p:nvSpPr>
        <p:spPr>
          <a:xfrm>
            <a:off x="135159" y="1231032"/>
            <a:ext cx="72465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Птиц сложно увидеть, но легко услышать. Некоторые птицы особенно овладели искусством скрытности, особенно летом, когда легко укрыться в листве.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50505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Некоторые виды птиц практически неразличимы по внешнему виду. А по песне легко отличаются.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Проще отсекать обычные виды и концентрироваться на поиске редких видов.</a:t>
            </a:r>
            <a:endParaRPr lang="en-US" sz="2000" dirty="0">
              <a:solidFill>
                <a:srgbClr val="505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50505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Понимать их поведение.</a:t>
            </a: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96C0F557-E4D4-4B0F-B65C-0CFEE4BFA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" y="6896"/>
            <a:ext cx="1204933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Почему важно уметь распознавать птиц по голосу?</a:t>
            </a:r>
          </a:p>
        </p:txBody>
      </p:sp>
      <p:pic>
        <p:nvPicPr>
          <p:cNvPr id="6146" name="Picture 2" descr="Snowy Owl saying Two Sugars please">
            <a:extLst>
              <a:ext uri="{FF2B5EF4-FFF2-40B4-BE49-F238E27FC236}">
                <a16:creationId xmlns:a16="http://schemas.microsoft.com/office/drawing/2014/main" id="{DEEC844D-4AE1-46D5-9E47-B85D4E56E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96" y="2473251"/>
            <a:ext cx="4377853" cy="437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89361196-54B5-4714-B526-392818420AA1}"/>
              </a:ext>
            </a:extLst>
          </p:cNvPr>
          <p:cNvSpPr/>
          <p:nvPr/>
        </p:nvSpPr>
        <p:spPr>
          <a:xfrm>
            <a:off x="8254652" y="2780928"/>
            <a:ext cx="1656184" cy="12241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Ты кто такой?</a:t>
            </a:r>
          </a:p>
        </p:txBody>
      </p:sp>
    </p:spTree>
    <p:extLst>
      <p:ext uri="{BB962C8B-B14F-4D97-AF65-F5344CB8AC3E}">
        <p14:creationId xmlns:p14="http://schemas.microsoft.com/office/powerpoint/2010/main" val="88309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840F7EE-77B6-4154-A674-0812629EAC95}"/>
              </a:ext>
            </a:extLst>
          </p:cNvPr>
          <p:cNvSpPr/>
          <p:nvPr/>
        </p:nvSpPr>
        <p:spPr>
          <a:xfrm>
            <a:off x="0" y="2088232"/>
            <a:ext cx="12188825" cy="4797152"/>
          </a:xfrm>
          <a:prstGeom prst="rect">
            <a:avLst/>
          </a:prstGeom>
          <a:solidFill>
            <a:srgbClr val="13092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525A9B35-9DE6-4AEB-B3F1-6C26F4C4D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" y="6896"/>
            <a:ext cx="1204933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тренировка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7DB94F-77BC-49EB-9EE4-F131DFE548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101304"/>
            <a:ext cx="6781800" cy="47498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DF203A2-62E5-47AA-AB02-796CAF76A3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800" y="1261300"/>
            <a:ext cx="5407024" cy="56367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2D0E26-0BCC-45DB-9215-012BADCEB157}"/>
              </a:ext>
            </a:extLst>
          </p:cNvPr>
          <p:cNvSpPr txBox="1"/>
          <p:nvPr/>
        </p:nvSpPr>
        <p:spPr>
          <a:xfrm>
            <a:off x="110415" y="1085842"/>
            <a:ext cx="390192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Кто из них синица-московка, а кто пеночка-</a:t>
            </a:r>
            <a:r>
              <a:rPr lang="ru-RU" sz="2400" dirty="0" err="1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зарничка</a:t>
            </a:r>
            <a:r>
              <a:rPr lang="ru-RU" sz="2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  <p:pic>
        <p:nvPicPr>
          <p:cNvPr id="18" name="XC1028176 - Пеночка-зарничка - Phylloscopus inornatus">
            <a:hlinkClick r:id="" action="ppaction://media"/>
            <a:extLst>
              <a:ext uri="{FF2B5EF4-FFF2-40B4-BE49-F238E27FC236}">
                <a16:creationId xmlns:a16="http://schemas.microsoft.com/office/drawing/2014/main" id="{25320629-8267-402C-A3DC-FB0D55475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81800" y="247402"/>
            <a:ext cx="609600" cy="609600"/>
          </a:xfrm>
          <a:prstGeom prst="rect">
            <a:avLst/>
          </a:prstGeom>
        </p:spPr>
      </p:pic>
      <p:pic>
        <p:nvPicPr>
          <p:cNvPr id="19" name="XC297261 - Московка - Periparus ater">
            <a:hlinkClick r:id="" action="ppaction://media"/>
            <a:extLst>
              <a:ext uri="{FF2B5EF4-FFF2-40B4-BE49-F238E27FC236}">
                <a16:creationId xmlns:a16="http://schemas.microsoft.com/office/drawing/2014/main" id="{880837D8-1836-47B3-AA2F-6C181E2F9C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14892" y="261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92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4" name="Picture 48" descr="Перо рисунок для детей - 54 фото">
            <a:extLst>
              <a:ext uri="{FF2B5EF4-FFF2-40B4-BE49-F238E27FC236}">
                <a16:creationId xmlns:a16="http://schemas.microsoft.com/office/drawing/2014/main" id="{E1DFF21E-D677-43EE-8110-181DFA3E1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9"/>
          <a:stretch/>
        </p:blipFill>
        <p:spPr bwMode="auto">
          <a:xfrm>
            <a:off x="7030516" y="2802154"/>
            <a:ext cx="4398919" cy="405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C497F74-45B8-4F66-9138-2D04984A4134}"/>
              </a:ext>
            </a:extLst>
          </p:cNvPr>
          <p:cNvSpPr/>
          <p:nvPr/>
        </p:nvSpPr>
        <p:spPr>
          <a:xfrm>
            <a:off x="135158" y="1231032"/>
            <a:ext cx="11719893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Стараться дольше слушать птицу, чтобы выявить особенности пения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Делать записи голосов не менее 30-60 сек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Подтверждать определения голосом визуальными наблюдениями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Учитывать время года, время суток, географию наблюдений, биотоп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Учитывать возможность встречи птицы-пересмешника (камышевки, большой синицы, скворца и т.д.)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Не стесняться советоваться со специалистами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Учиться, учиться и еще раз учиться…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4349DCE2-C1C0-45E1-975F-790A55761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" y="6896"/>
            <a:ext cx="1204933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Полезные советы для уменьшения ошибок определения</a:t>
            </a:r>
          </a:p>
        </p:txBody>
      </p:sp>
    </p:spTree>
    <p:extLst>
      <p:ext uri="{BB962C8B-B14F-4D97-AF65-F5344CB8AC3E}">
        <p14:creationId xmlns:p14="http://schemas.microsoft.com/office/powerpoint/2010/main" val="111984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8" name="Picture 42" descr="Singing Birds Greeting Cards, Box of Musical Birds, Fantasy, Whimsical  Gift, Sing a song, Audubon supporter - Etsy Nederland">
            <a:extLst>
              <a:ext uri="{FF2B5EF4-FFF2-40B4-BE49-F238E27FC236}">
                <a16:creationId xmlns:a16="http://schemas.microsoft.com/office/drawing/2014/main" id="{89CF3BF8-6633-4B3A-889A-52CB3A5D5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652" y="845913"/>
            <a:ext cx="3655169" cy="282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C497F74-45B8-4F66-9138-2D04984A4134}"/>
              </a:ext>
            </a:extLst>
          </p:cNvPr>
          <p:cNvSpPr/>
          <p:nvPr/>
        </p:nvSpPr>
        <p:spPr>
          <a:xfrm>
            <a:off x="135159" y="1231032"/>
            <a:ext cx="724654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Хорошо помогает словесное (мнемоническое) описание песни, созвучное человеческим фразам. Самые известные: «</a:t>
            </a:r>
            <a:r>
              <a:rPr lang="ru-RU" dirty="0" err="1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Подь</a:t>
            </a:r>
            <a:r>
              <a:rPr lang="ru-RU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-полоть» для перепела, «Витю видел» для чечевицы, «Чьи вы?» для чибиса. А вот еще несколько других: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4349DCE2-C1C0-45E1-975F-790A55761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" y="6896"/>
            <a:ext cx="1204933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Несколько </a:t>
            </a:r>
            <a:r>
              <a:rPr lang="ru-RU" dirty="0" err="1">
                <a:latin typeface="Bahnschrift SemiBold Condensed" panose="020B0502040204020203" pitchFamily="34" charset="0"/>
              </a:rPr>
              <a:t>лайфхаков</a:t>
            </a:r>
            <a:r>
              <a:rPr lang="ru-RU" dirty="0">
                <a:latin typeface="Bahnschrift SemiBold Condensed" panose="020B0502040204020203" pitchFamily="34" charset="0"/>
              </a:rPr>
              <a:t> по легкому запоминанию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66FAD57-9BC6-4EA9-8846-EBCB56F69334}"/>
              </a:ext>
            </a:extLst>
          </p:cNvPr>
          <p:cNvSpPr txBox="1"/>
          <p:nvPr/>
        </p:nvSpPr>
        <p:spPr>
          <a:xfrm>
            <a:off x="304800" y="2636912"/>
            <a:ext cx="11377264" cy="37548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>
              <a:defRPr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Удод: Худо тут… худо тут…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Перепел: Спать пора! Спать пора! Спать пора! / </a:t>
            </a:r>
            <a:r>
              <a:rPr lang="ru-RU" sz="1400" dirty="0" err="1"/>
              <a:t>Подь</a:t>
            </a:r>
            <a:r>
              <a:rPr lang="ru-RU" sz="1400" dirty="0"/>
              <a:t> полоть, </a:t>
            </a:r>
            <a:r>
              <a:rPr lang="ru-RU" sz="1400" dirty="0" err="1"/>
              <a:t>подь</a:t>
            </a:r>
            <a:r>
              <a:rPr lang="ru-RU" sz="1400" dirty="0"/>
              <a:t> полоть / Пить-полоть, пить-полоть.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Сплюшка: Сплю... сплю…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Обыкновенная овсянка: Сено вези, вези не </a:t>
            </a:r>
            <a:r>
              <a:rPr lang="ru-RU" sz="1400" dirty="0" err="1"/>
              <a:t>трясиии</a:t>
            </a:r>
            <a:r>
              <a:rPr lang="ru-RU" sz="14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Певчий дрозд: Филипп, Филипп, приди-приди, чай-пить, чай-пить, с сахаром, с сахаром! / Филимон, Филимон, чай пить будешь? Чай пить будешь? / Витя-Витя, приходи-приходи, чай пить чай пить, выпьем-выпьем, рюмку-рюмку.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Дроздовидная камышовка: Карась-карась, окунь-окунь, линь-линь-линь-линь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Иволга: Купи кобылу!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Вяхирь: Чекушку – угу – чекушку – угу - чекушку! / Кукушка – угу, кукушка – угу, кукушка – угу.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Кольчатая горлица: </a:t>
            </a:r>
            <a:r>
              <a:rPr lang="ru-RU" sz="1400" dirty="0" err="1"/>
              <a:t>Чекууушку</a:t>
            </a:r>
            <a:r>
              <a:rPr lang="ru-RU" sz="1400" dirty="0"/>
              <a:t>, </a:t>
            </a:r>
            <a:r>
              <a:rPr lang="ru-RU" sz="1400" dirty="0" err="1"/>
              <a:t>чекууушку</a:t>
            </a:r>
            <a:r>
              <a:rPr lang="ru-RU" sz="1400" dirty="0"/>
              <a:t>, </a:t>
            </a:r>
            <a:r>
              <a:rPr lang="ru-RU" sz="1400" dirty="0" err="1"/>
              <a:t>чекууушку</a:t>
            </a:r>
            <a:r>
              <a:rPr lang="ru-RU" sz="1400" dirty="0"/>
              <a:t>! / </a:t>
            </a:r>
            <a:r>
              <a:rPr lang="ru-RU" sz="1400" dirty="0" err="1"/>
              <a:t>Кукууушка</a:t>
            </a:r>
            <a:r>
              <a:rPr lang="ru-RU" sz="1400" dirty="0"/>
              <a:t>, </a:t>
            </a:r>
            <a:r>
              <a:rPr lang="ru-RU" sz="1400" dirty="0" err="1"/>
              <a:t>кукууушка</a:t>
            </a:r>
            <a:r>
              <a:rPr lang="ru-RU" sz="1400" dirty="0"/>
              <a:t>, </a:t>
            </a:r>
            <a:r>
              <a:rPr lang="ru-RU" sz="1400" dirty="0" err="1"/>
              <a:t>кукуушка</a:t>
            </a:r>
            <a:r>
              <a:rPr lang="ru-RU" sz="14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Мухоловка-пеструшка: Крути-крути-верти / Крути-верти, печи куличи.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Большая синица: Убийца боится, убийца боится.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Большой улит: Плыви, плыви, плыви.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Серая славка: Чуть-чуть-чуть… три рубля не выиграл!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Чиж: Что ты </a:t>
            </a:r>
            <a:r>
              <a:rPr lang="ru-RU" sz="1400" dirty="0" err="1"/>
              <a:t>твориииишь</a:t>
            </a:r>
            <a:r>
              <a:rPr lang="ru-RU" sz="1400" dirty="0"/>
              <a:t>! Что ты </a:t>
            </a:r>
            <a:r>
              <a:rPr lang="ru-RU" sz="1400" dirty="0" err="1"/>
              <a:t>твориииишь</a:t>
            </a:r>
            <a:r>
              <a:rPr lang="ru-RU" sz="1400" dirty="0"/>
              <a:t>! / Кто мы? </a:t>
            </a:r>
            <a:r>
              <a:rPr lang="ru-RU" sz="1400" dirty="0" err="1"/>
              <a:t>Чижиииии</a:t>
            </a:r>
            <a:r>
              <a:rPr lang="ru-RU" sz="1400" dirty="0"/>
              <a:t>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Соловей: </a:t>
            </a:r>
            <a:r>
              <a:rPr lang="ru-RU" sz="1400" dirty="0" err="1"/>
              <a:t>Деффку-деффку</a:t>
            </a:r>
            <a:r>
              <a:rPr lang="ru-RU" sz="1400" dirty="0"/>
              <a:t> в угол в угол зажал-зажал – </a:t>
            </a:r>
            <a:r>
              <a:rPr lang="ru-RU" sz="1400" dirty="0" err="1"/>
              <a:t>утю</a:t>
            </a:r>
            <a:r>
              <a:rPr lang="ru-RU" sz="1400" dirty="0"/>
              <a:t>-тю-тю-</a:t>
            </a:r>
            <a:r>
              <a:rPr lang="ru-RU" sz="1400" dirty="0" err="1"/>
              <a:t>тю</a:t>
            </a:r>
            <a:r>
              <a:rPr lang="ru-RU" sz="1400" dirty="0"/>
              <a:t>, </a:t>
            </a:r>
            <a:r>
              <a:rPr lang="ru-RU" sz="1400" dirty="0" err="1"/>
              <a:t>утю</a:t>
            </a:r>
            <a:r>
              <a:rPr lang="ru-RU" sz="1400" dirty="0"/>
              <a:t>-тю-тю-</a:t>
            </a:r>
            <a:r>
              <a:rPr lang="ru-RU" sz="1400" dirty="0" err="1"/>
              <a:t>тю</a:t>
            </a:r>
            <a:r>
              <a:rPr lang="ru-RU" sz="14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Московка: винтик-винтик!</a:t>
            </a:r>
          </a:p>
        </p:txBody>
      </p:sp>
      <p:pic>
        <p:nvPicPr>
          <p:cNvPr id="2" name="XC1011919 - Иволга - Oriolus oriolus">
            <a:hlinkClick r:id="" action="ppaction://media"/>
            <a:extLst>
              <a:ext uri="{FF2B5EF4-FFF2-40B4-BE49-F238E27FC236}">
                <a16:creationId xmlns:a16="http://schemas.microsoft.com/office/drawing/2014/main" id="{2AF449C6-A3D9-41C3-8928-31D2D2CF1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30716" y="4117328"/>
            <a:ext cx="609600" cy="609600"/>
          </a:xfrm>
          <a:prstGeom prst="rect">
            <a:avLst/>
          </a:prstGeom>
        </p:spPr>
      </p:pic>
      <p:pic>
        <p:nvPicPr>
          <p:cNvPr id="3" name="XC1032301 - Вяхирь - Columba palumbus">
            <a:hlinkClick r:id="" action="ppaction://media"/>
            <a:extLst>
              <a:ext uri="{FF2B5EF4-FFF2-40B4-BE49-F238E27FC236}">
                <a16:creationId xmlns:a16="http://schemas.microsoft.com/office/drawing/2014/main" id="{E1A91E59-2E5C-4AAF-A81B-B184296573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30916" y="4117328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F87CB8-34C5-439A-BB1C-488A1C0BBFBA}"/>
              </a:ext>
            </a:extLst>
          </p:cNvPr>
          <p:cNvSpPr txBox="1"/>
          <p:nvPr/>
        </p:nvSpPr>
        <p:spPr>
          <a:xfrm>
            <a:off x="8801273" y="4778590"/>
            <a:ext cx="965548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Иволга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F2E277-3AD4-460D-A941-F3C761EECB93}"/>
              </a:ext>
            </a:extLst>
          </p:cNvPr>
          <p:cNvSpPr txBox="1"/>
          <p:nvPr/>
        </p:nvSpPr>
        <p:spPr>
          <a:xfrm>
            <a:off x="10573219" y="4778590"/>
            <a:ext cx="965548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Вяхирь</a:t>
            </a:r>
          </a:p>
        </p:txBody>
      </p:sp>
      <p:pic>
        <p:nvPicPr>
          <p:cNvPr id="5" name="XC1029285 - Кольчатая горлица - Streptopelia decaocto">
            <a:hlinkClick r:id="" action="ppaction://media"/>
            <a:extLst>
              <a:ext uri="{FF2B5EF4-FFF2-40B4-BE49-F238E27FC236}">
                <a16:creationId xmlns:a16="http://schemas.microsoft.com/office/drawing/2014/main" id="{606B4E43-0B46-4806-918B-B848A360A88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77436" y="5451580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323A66-A2C9-4BE5-824B-6034CC1252A1}"/>
              </a:ext>
            </a:extLst>
          </p:cNvPr>
          <p:cNvSpPr txBox="1"/>
          <p:nvPr/>
        </p:nvSpPr>
        <p:spPr>
          <a:xfrm>
            <a:off x="9399411" y="6174682"/>
            <a:ext cx="174332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Кольчатая горлица</a:t>
            </a:r>
          </a:p>
        </p:txBody>
      </p:sp>
    </p:spTree>
    <p:extLst>
      <p:ext uri="{BB962C8B-B14F-4D97-AF65-F5344CB8AC3E}">
        <p14:creationId xmlns:p14="http://schemas.microsoft.com/office/powerpoint/2010/main" val="2412581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54EF794D-0757-49D7-8F0A-26872293B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" y="6896"/>
            <a:ext cx="1204933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Почему птицы поют?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727BA2-F1A4-4F35-BF63-97A37C658256}"/>
              </a:ext>
            </a:extLst>
          </p:cNvPr>
          <p:cNvSpPr txBox="1"/>
          <p:nvPr/>
        </p:nvSpPr>
        <p:spPr>
          <a:xfrm>
            <a:off x="0" y="1277964"/>
            <a:ext cx="384507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Обозначают, что территория занята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2CBA04-6619-46B9-8D8F-2571A64976B7}"/>
              </a:ext>
            </a:extLst>
          </p:cNvPr>
          <p:cNvSpPr txBox="1"/>
          <p:nvPr/>
        </p:nvSpPr>
        <p:spPr>
          <a:xfrm>
            <a:off x="6421216" y="1312633"/>
            <a:ext cx="384507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Привлекают самок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4FAFF1-574F-4D56-B710-5A91B3415620}"/>
              </a:ext>
            </a:extLst>
          </p:cNvPr>
          <p:cNvSpPr txBox="1"/>
          <p:nvPr/>
        </p:nvSpPr>
        <p:spPr>
          <a:xfrm>
            <a:off x="4623014" y="6372036"/>
            <a:ext cx="384507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Песням учатся с рождения</a:t>
            </a:r>
            <a:r>
              <a:rPr lang="en-US" sz="1800" b="1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  <a:endParaRPr lang="ru-RU" sz="1800" b="1" dirty="0">
              <a:solidFill>
                <a:srgbClr val="505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194" name="Picture 2" descr="Крапивник (Troglodytes troglodytes)&#10;Keywords: Крапивник Troglodytes troglodytes">
            <a:extLst>
              <a:ext uri="{FF2B5EF4-FFF2-40B4-BE49-F238E27FC236}">
                <a16:creationId xmlns:a16="http://schemas.microsoft.com/office/drawing/2014/main" id="{6BC5066D-3CC9-44B1-A425-FE0CDD0F0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8"/>
          <a:stretch/>
        </p:blipFill>
        <p:spPr bwMode="auto">
          <a:xfrm>
            <a:off x="0" y="1716634"/>
            <a:ext cx="5643275" cy="458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Соловей южный (Luscinia megarhynchos)&#10;Keywords: Соловей южный Luscinia megarhynchos azer2018">
            <a:extLst>
              <a:ext uri="{FF2B5EF4-FFF2-40B4-BE49-F238E27FC236}">
                <a16:creationId xmlns:a16="http://schemas.microsoft.com/office/drawing/2014/main" id="{F3F02F13-8E1F-452B-8E0C-59051A5F6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9"/>
          <a:stretch/>
        </p:blipFill>
        <p:spPr bwMode="auto">
          <a:xfrm>
            <a:off x="6545551" y="1716634"/>
            <a:ext cx="5643275" cy="458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44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st singer certificate | Premium Vector">
            <a:extLst>
              <a:ext uri="{FF2B5EF4-FFF2-40B4-BE49-F238E27FC236}">
                <a16:creationId xmlns:a16="http://schemas.microsoft.com/office/drawing/2014/main" id="{D0C70BCE-67D2-4945-9196-367FC44BE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r="11835"/>
          <a:stretch/>
        </p:blipFill>
        <p:spPr bwMode="auto">
          <a:xfrm>
            <a:off x="8447233" y="1064206"/>
            <a:ext cx="3741592" cy="522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52FB008-858A-493A-AA0A-8D46F6E38DBC}"/>
              </a:ext>
            </a:extLst>
          </p:cNvPr>
          <p:cNvSpPr/>
          <p:nvPr/>
        </p:nvSpPr>
        <p:spPr>
          <a:xfrm>
            <a:off x="2361008" y="1119792"/>
            <a:ext cx="2854052" cy="6387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54EF794D-0757-49D7-8F0A-26872293B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" y="6896"/>
            <a:ext cx="1204933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Лучшие певцы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727BA2-F1A4-4F35-BF63-97A37C658256}"/>
              </a:ext>
            </a:extLst>
          </p:cNvPr>
          <p:cNvSpPr txBox="1"/>
          <p:nvPr/>
        </p:nvSpPr>
        <p:spPr>
          <a:xfrm>
            <a:off x="2691704" y="1254516"/>
            <a:ext cx="252028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800" b="1" dirty="0" err="1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Воробьинообразные</a:t>
            </a:r>
            <a:endParaRPr lang="ru-RU" sz="1800" b="1" dirty="0">
              <a:solidFill>
                <a:srgbClr val="505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2CBA04-6619-46B9-8D8F-2571A64976B7}"/>
              </a:ext>
            </a:extLst>
          </p:cNvPr>
          <p:cNvSpPr txBox="1"/>
          <p:nvPr/>
        </p:nvSpPr>
        <p:spPr>
          <a:xfrm rot="17100000">
            <a:off x="1147695" y="2166593"/>
            <a:ext cx="1723188" cy="2757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Но есть исключения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F4EB42-C7F6-421C-A5DD-D3374F6350C2}"/>
              </a:ext>
            </a:extLst>
          </p:cNvPr>
          <p:cNvSpPr/>
          <p:nvPr/>
        </p:nvSpPr>
        <p:spPr>
          <a:xfrm>
            <a:off x="6213862" y="1124744"/>
            <a:ext cx="2854052" cy="62600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DA6673-D77A-4D3F-B661-BE0543E390BD}"/>
              </a:ext>
            </a:extLst>
          </p:cNvPr>
          <p:cNvSpPr txBox="1"/>
          <p:nvPr/>
        </p:nvSpPr>
        <p:spPr>
          <a:xfrm>
            <a:off x="6806033" y="1253081"/>
            <a:ext cx="252028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800" b="1" dirty="0" err="1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Мухоловковые</a:t>
            </a:r>
            <a:endParaRPr lang="ru-RU" sz="1800" b="1" dirty="0">
              <a:solidFill>
                <a:srgbClr val="505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37F46BD-5A7C-4C12-9009-2D6A50B96996}"/>
              </a:ext>
            </a:extLst>
          </p:cNvPr>
          <p:cNvSpPr/>
          <p:nvPr/>
        </p:nvSpPr>
        <p:spPr>
          <a:xfrm>
            <a:off x="6222321" y="2879378"/>
            <a:ext cx="2854052" cy="62600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9AF808-C350-4D5E-9DF0-03B9C354512E}"/>
              </a:ext>
            </a:extLst>
          </p:cNvPr>
          <p:cNvSpPr txBox="1"/>
          <p:nvPr/>
        </p:nvSpPr>
        <p:spPr>
          <a:xfrm>
            <a:off x="6814492" y="3007715"/>
            <a:ext cx="252028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Дроздовые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5CA8AF4-F0AA-4BBF-9D9B-9484C1811C6C}"/>
              </a:ext>
            </a:extLst>
          </p:cNvPr>
          <p:cNvSpPr/>
          <p:nvPr/>
        </p:nvSpPr>
        <p:spPr>
          <a:xfrm>
            <a:off x="6229861" y="4211797"/>
            <a:ext cx="2854052" cy="62600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0D88C8-C194-4BD4-A7D3-B267496471D8}"/>
              </a:ext>
            </a:extLst>
          </p:cNvPr>
          <p:cNvSpPr txBox="1"/>
          <p:nvPr/>
        </p:nvSpPr>
        <p:spPr>
          <a:xfrm>
            <a:off x="6822032" y="4340134"/>
            <a:ext cx="252028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800" b="1" dirty="0" err="1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Камышевковые</a:t>
            </a:r>
            <a:endParaRPr lang="ru-RU" sz="1800" b="1" dirty="0">
              <a:solidFill>
                <a:srgbClr val="505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7C22D75-3452-45B4-A039-F57997A0D49A}"/>
              </a:ext>
            </a:extLst>
          </p:cNvPr>
          <p:cNvSpPr/>
          <p:nvPr/>
        </p:nvSpPr>
        <p:spPr>
          <a:xfrm>
            <a:off x="6516777" y="1773842"/>
            <a:ext cx="211688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Соловьи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Мухоловки</a:t>
            </a:r>
            <a:endParaRPr lang="en-US" sz="1400" dirty="0">
              <a:solidFill>
                <a:srgbClr val="505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Зарянка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Горихвостки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6B65D1A-FA55-44A4-96D3-549025F1C95A}"/>
              </a:ext>
            </a:extLst>
          </p:cNvPr>
          <p:cNvSpPr/>
          <p:nvPr/>
        </p:nvSpPr>
        <p:spPr>
          <a:xfrm>
            <a:off x="6229861" y="5604919"/>
            <a:ext cx="2854052" cy="62600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F2D8DC-E6CD-45F0-AF72-CC8A1D73083E}"/>
              </a:ext>
            </a:extLst>
          </p:cNvPr>
          <p:cNvSpPr txBox="1"/>
          <p:nvPr/>
        </p:nvSpPr>
        <p:spPr>
          <a:xfrm>
            <a:off x="6822032" y="5733256"/>
            <a:ext cx="252028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Славковые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9DE2EDF-BEC2-441D-B226-C7B5C0AED773}"/>
              </a:ext>
            </a:extLst>
          </p:cNvPr>
          <p:cNvSpPr/>
          <p:nvPr/>
        </p:nvSpPr>
        <p:spPr>
          <a:xfrm>
            <a:off x="6516777" y="3484999"/>
            <a:ext cx="211688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Певчий дрозд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Черный дрозд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4D041F0-9344-4EA1-9D3A-EBCD41323CB0}"/>
              </a:ext>
            </a:extLst>
          </p:cNvPr>
          <p:cNvSpPr/>
          <p:nvPr/>
        </p:nvSpPr>
        <p:spPr>
          <a:xfrm>
            <a:off x="6516777" y="4892518"/>
            <a:ext cx="211688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Болотная камышевка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Садовая камышевка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0D3FD4B0-DD8D-4323-8C5A-6565981FA3B4}"/>
              </a:ext>
            </a:extLst>
          </p:cNvPr>
          <p:cNvCxnSpPr>
            <a:stCxn id="2" idx="3"/>
            <a:endCxn id="8" idx="1"/>
          </p:cNvCxnSpPr>
          <p:nvPr/>
        </p:nvCxnSpPr>
        <p:spPr>
          <a:xfrm flipV="1">
            <a:off x="5215060" y="1437747"/>
            <a:ext cx="998802" cy="14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AECBB04F-4E97-41A8-8928-F811F8A46E19}"/>
              </a:ext>
            </a:extLst>
          </p:cNvPr>
          <p:cNvCxnSpPr>
            <a:stCxn id="9" idx="3"/>
            <a:endCxn id="11" idx="1"/>
          </p:cNvCxnSpPr>
          <p:nvPr/>
        </p:nvCxnSpPr>
        <p:spPr>
          <a:xfrm>
            <a:off x="5211984" y="1439182"/>
            <a:ext cx="1010337" cy="17531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AAF7270A-AB0D-4C04-99C5-704EBF3C8EEC}"/>
              </a:ext>
            </a:extLst>
          </p:cNvPr>
          <p:cNvCxnSpPr>
            <a:stCxn id="2" idx="3"/>
            <a:endCxn id="15" idx="1"/>
          </p:cNvCxnSpPr>
          <p:nvPr/>
        </p:nvCxnSpPr>
        <p:spPr>
          <a:xfrm>
            <a:off x="5215060" y="1439182"/>
            <a:ext cx="1014801" cy="30856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7C927F5E-43D3-47F3-A7E1-3BBE74AFAF73}"/>
              </a:ext>
            </a:extLst>
          </p:cNvPr>
          <p:cNvCxnSpPr>
            <a:stCxn id="2" idx="3"/>
            <a:endCxn id="18" idx="1"/>
          </p:cNvCxnSpPr>
          <p:nvPr/>
        </p:nvCxnSpPr>
        <p:spPr>
          <a:xfrm>
            <a:off x="5215060" y="1439182"/>
            <a:ext cx="1014801" cy="44787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3510871-D738-488B-8221-EF7DCD3DA59A}"/>
              </a:ext>
            </a:extLst>
          </p:cNvPr>
          <p:cNvSpPr/>
          <p:nvPr/>
        </p:nvSpPr>
        <p:spPr>
          <a:xfrm>
            <a:off x="6516777" y="6230925"/>
            <a:ext cx="211688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Славка-черноголовка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A37E7F28-0EE6-43E7-B76A-F63444594F3B}"/>
              </a:ext>
            </a:extLst>
          </p:cNvPr>
          <p:cNvSpPr/>
          <p:nvPr/>
        </p:nvSpPr>
        <p:spPr>
          <a:xfrm>
            <a:off x="485448" y="3235042"/>
            <a:ext cx="2854052" cy="62600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76266C-E2A0-4B39-8190-54C1904C441D}"/>
              </a:ext>
            </a:extLst>
          </p:cNvPr>
          <p:cNvSpPr txBox="1"/>
          <p:nvPr/>
        </p:nvSpPr>
        <p:spPr>
          <a:xfrm>
            <a:off x="1077619" y="3382235"/>
            <a:ext cx="252028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Врановые</a:t>
            </a: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1559C7D7-E3D5-44B6-9500-3ABCC354935E}"/>
              </a:ext>
            </a:extLst>
          </p:cNvPr>
          <p:cNvCxnSpPr>
            <a:stCxn id="2" idx="1"/>
            <a:endCxn id="28" idx="0"/>
          </p:cNvCxnSpPr>
          <p:nvPr/>
        </p:nvCxnSpPr>
        <p:spPr>
          <a:xfrm flipH="1">
            <a:off x="1912474" y="1439182"/>
            <a:ext cx="448534" cy="1795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E16A9B1-C811-452A-AECC-DC71818BD165}"/>
              </a:ext>
            </a:extLst>
          </p:cNvPr>
          <p:cNvSpPr/>
          <p:nvPr/>
        </p:nvSpPr>
        <p:spPr>
          <a:xfrm>
            <a:off x="704109" y="3872044"/>
            <a:ext cx="211688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Серая ворона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Грач</a:t>
            </a:r>
          </a:p>
        </p:txBody>
      </p:sp>
    </p:spTree>
    <p:extLst>
      <p:ext uri="{BB962C8B-B14F-4D97-AF65-F5344CB8AC3E}">
        <p14:creationId xmlns:p14="http://schemas.microsoft.com/office/powerpoint/2010/main" val="239876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54EF794D-0757-49D7-8F0A-26872293B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" y="6896"/>
            <a:ext cx="1204933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Птицы-обманщики</a:t>
            </a:r>
          </a:p>
        </p:txBody>
      </p:sp>
      <p:pic>
        <p:nvPicPr>
          <p:cNvPr id="10242" name="Picture 2" descr="Скворец обыкновенный (Sturnus vulgaris)&#10;Keywords: Скворец обыкновенный Sturnus vulgaris">
            <a:extLst>
              <a:ext uri="{FF2B5EF4-FFF2-40B4-BE49-F238E27FC236}">
                <a16:creationId xmlns:a16="http://schemas.microsoft.com/office/drawing/2014/main" id="{63CBCCA8-EC0D-44B1-809B-373FE61B8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53360"/>
          <a:stretch/>
        </p:blipFill>
        <p:spPr bwMode="auto">
          <a:xfrm>
            <a:off x="0" y="974179"/>
            <a:ext cx="3312368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мыШевка болотная (Acrocephalus palustris)&#10;Keywords: КамыШевка болотная Acrocephalus palustris">
            <a:extLst>
              <a:ext uri="{FF2B5EF4-FFF2-40B4-BE49-F238E27FC236}">
                <a16:creationId xmlns:a16="http://schemas.microsoft.com/office/drawing/2014/main" id="{9B6B7A66-8EBF-4C6F-B92C-7CB01B31E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6372"/>
          <a:stretch/>
        </p:blipFill>
        <p:spPr bwMode="auto">
          <a:xfrm>
            <a:off x="4173761" y="974178"/>
            <a:ext cx="3528392" cy="587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Сойка (Garrulus glandarius)&#10;Keywords: Сойка Garrulus glandarius">
            <a:extLst>
              <a:ext uri="{FF2B5EF4-FFF2-40B4-BE49-F238E27FC236}">
                <a16:creationId xmlns:a16="http://schemas.microsoft.com/office/drawing/2014/main" id="{CF8439BF-6D7D-4F63-BC61-6EB8C1BA4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0" r="22281"/>
          <a:stretch/>
        </p:blipFill>
        <p:spPr bwMode="auto">
          <a:xfrm>
            <a:off x="8366074" y="1004266"/>
            <a:ext cx="3842867" cy="587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B6CA7B-49B7-4B0F-A990-860182773255}"/>
              </a:ext>
            </a:extLst>
          </p:cNvPr>
          <p:cNvSpPr/>
          <p:nvPr/>
        </p:nvSpPr>
        <p:spPr>
          <a:xfrm>
            <a:off x="0" y="4869160"/>
            <a:ext cx="3312368" cy="19819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Может спеть чечевицей, иволгой, чернышом и еще несколькими десятками птиц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8B5CEE5-5690-4354-AC88-9F2267DA2C06}"/>
              </a:ext>
            </a:extLst>
          </p:cNvPr>
          <p:cNvSpPr/>
          <p:nvPr/>
        </p:nvSpPr>
        <p:spPr>
          <a:xfrm>
            <a:off x="4173761" y="4830316"/>
            <a:ext cx="3528392" cy="20207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Может спеть </a:t>
            </a:r>
            <a:r>
              <a:rPr lang="ru-RU" sz="2400" dirty="0" err="1"/>
              <a:t>щуркой</a:t>
            </a:r>
            <a:r>
              <a:rPr lang="ru-RU" sz="2400" dirty="0"/>
              <a:t>, синицей, воробьем и еще множеством птиц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0AEFC45-832A-4C84-B36B-C6A2B8FA26CC}"/>
              </a:ext>
            </a:extLst>
          </p:cNvPr>
          <p:cNvSpPr/>
          <p:nvPr/>
        </p:nvSpPr>
        <p:spPr>
          <a:xfrm>
            <a:off x="8366073" y="4869160"/>
            <a:ext cx="3842867" cy="20207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Кричит канюком и мяукает кошкой</a:t>
            </a:r>
          </a:p>
        </p:txBody>
      </p:sp>
    </p:spTree>
    <p:extLst>
      <p:ext uri="{BB962C8B-B14F-4D97-AF65-F5344CB8AC3E}">
        <p14:creationId xmlns:p14="http://schemas.microsoft.com/office/powerpoint/2010/main" val="1891776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728584A3-D5B8-46F0-8D72-5CEC90E71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" t="5765" r="52197" b="8000"/>
          <a:stretch/>
        </p:blipFill>
        <p:spPr bwMode="auto">
          <a:xfrm>
            <a:off x="6886500" y="364014"/>
            <a:ext cx="4320480" cy="591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54EF794D-0757-49D7-8F0A-26872293B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" y="6896"/>
            <a:ext cx="1204933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Позывки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727BA2-F1A4-4F35-BF63-97A37C658256}"/>
              </a:ext>
            </a:extLst>
          </p:cNvPr>
          <p:cNvSpPr txBox="1"/>
          <p:nvPr/>
        </p:nvSpPr>
        <p:spPr>
          <a:xfrm>
            <a:off x="189756" y="1274259"/>
            <a:ext cx="6048672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>
              <a:defRPr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ru-RU" dirty="0"/>
              <a:t>Позывки — это короткие отрывистые звуки, в то время как песня имеет более сложную структуру. Это язык общения птиц.</a:t>
            </a:r>
          </a:p>
          <a:p>
            <a:endParaRPr lang="ru-RU" dirty="0"/>
          </a:p>
          <a:p>
            <a:r>
              <a:rPr lang="ru-RU" b="1" dirty="0"/>
              <a:t>Для чего используют позывки:</a:t>
            </a:r>
          </a:p>
          <a:p>
            <a:pPr marL="285750" indent="-285750">
              <a:buFontTx/>
              <a:buChar char="-"/>
            </a:pPr>
            <a:r>
              <a:rPr lang="ru-RU" dirty="0"/>
              <a:t>Сообщение об опасности</a:t>
            </a:r>
          </a:p>
          <a:p>
            <a:pPr marL="285750" indent="-285750">
              <a:buFontTx/>
              <a:buChar char="-"/>
            </a:pPr>
            <a:r>
              <a:rPr lang="ru-RU" dirty="0"/>
              <a:t>Сообщение о нахождении корма</a:t>
            </a:r>
          </a:p>
          <a:p>
            <a:pPr marL="285750" indent="-285750">
              <a:buFontTx/>
              <a:buChar char="-"/>
            </a:pPr>
            <a:r>
              <a:rPr lang="ru-RU" dirty="0"/>
              <a:t>«Я рядом»</a:t>
            </a:r>
          </a:p>
          <a:p>
            <a:pPr marL="285750" indent="-285750">
              <a:buFontTx/>
              <a:buChar char="-"/>
            </a:pPr>
            <a:r>
              <a:rPr lang="ru-RU" dirty="0"/>
              <a:t>«Хочу кушать»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C338A3-F713-4DD8-9E73-05AF43E0C3C8}"/>
              </a:ext>
            </a:extLst>
          </p:cNvPr>
          <p:cNvSpPr txBox="1"/>
          <p:nvPr/>
        </p:nvSpPr>
        <p:spPr>
          <a:xfrm>
            <a:off x="405780" y="6093296"/>
            <a:ext cx="969406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Позывки – это универсальный язык, который понимают птицы разных видов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613C006A-2ABE-44F1-85D4-39EF660AE133}"/>
              </a:ext>
            </a:extLst>
          </p:cNvPr>
          <p:cNvSpPr/>
          <p:nvPr/>
        </p:nvSpPr>
        <p:spPr>
          <a:xfrm>
            <a:off x="9262764" y="857002"/>
            <a:ext cx="1512168" cy="15638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Ты хочешь пиццу? Опять?</a:t>
            </a:r>
          </a:p>
        </p:txBody>
      </p:sp>
    </p:spTree>
    <p:extLst>
      <p:ext uri="{BB962C8B-B14F-4D97-AF65-F5344CB8AC3E}">
        <p14:creationId xmlns:p14="http://schemas.microsoft.com/office/powerpoint/2010/main" val="225662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D3C48850-8EFA-47E8-BC75-751D8700F0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513313"/>
              </p:ext>
            </p:extLst>
          </p:nvPr>
        </p:nvGraphicFramePr>
        <p:xfrm>
          <a:off x="3187275" y="1194797"/>
          <a:ext cx="4029884" cy="4027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" r:id="rId4" imgW="8644271" imgH="8639447" progId="">
                  <p:embed/>
                </p:oleObj>
              </mc:Choice>
              <mc:Fallback>
                <p:oleObj r:id="rId4" imgW="8644271" imgH="8639447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87275" y="1194797"/>
                        <a:ext cx="4029884" cy="4027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54EF794D-0757-49D7-8F0A-26872293B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" y="6896"/>
            <a:ext cx="1204933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Когда птицы поют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C338A3-F713-4DD8-9E73-05AF43E0C3C8}"/>
              </a:ext>
            </a:extLst>
          </p:cNvPr>
          <p:cNvSpPr txBox="1"/>
          <p:nvPr/>
        </p:nvSpPr>
        <p:spPr>
          <a:xfrm>
            <a:off x="120312" y="1124744"/>
            <a:ext cx="266173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Утром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4747F8-B5B5-44D9-A93A-7C761EAB672D}"/>
              </a:ext>
            </a:extLst>
          </p:cNvPr>
          <p:cNvSpPr txBox="1"/>
          <p:nvPr/>
        </p:nvSpPr>
        <p:spPr>
          <a:xfrm>
            <a:off x="7174532" y="1124744"/>
            <a:ext cx="266173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Вечером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A85571-D9DD-49B7-A144-864E814AE614}"/>
              </a:ext>
            </a:extLst>
          </p:cNvPr>
          <p:cNvSpPr txBox="1"/>
          <p:nvPr/>
        </p:nvSpPr>
        <p:spPr>
          <a:xfrm>
            <a:off x="120312" y="5242010"/>
            <a:ext cx="266173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Весной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634053-5F7B-4799-A078-D78FE1CB3732}"/>
              </a:ext>
            </a:extLst>
          </p:cNvPr>
          <p:cNvSpPr txBox="1"/>
          <p:nvPr/>
        </p:nvSpPr>
        <p:spPr>
          <a:xfrm>
            <a:off x="3070076" y="5209849"/>
            <a:ext cx="266173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Летом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E13785-73C8-4589-B5D0-0DA78A44F4A1}"/>
              </a:ext>
            </a:extLst>
          </p:cNvPr>
          <p:cNvSpPr txBox="1"/>
          <p:nvPr/>
        </p:nvSpPr>
        <p:spPr>
          <a:xfrm>
            <a:off x="6130416" y="5242010"/>
            <a:ext cx="266173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Осенью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7C4A1D-9E38-49A3-AA42-012AC893742D}"/>
              </a:ext>
            </a:extLst>
          </p:cNvPr>
          <p:cNvSpPr txBox="1"/>
          <p:nvPr/>
        </p:nvSpPr>
        <p:spPr>
          <a:xfrm>
            <a:off x="9190756" y="5209849"/>
            <a:ext cx="266173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Зимой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3862E-D7FC-4D93-BBA5-DAD9DD70F13A}"/>
              </a:ext>
            </a:extLst>
          </p:cNvPr>
          <p:cNvSpPr txBox="1"/>
          <p:nvPr/>
        </p:nvSpPr>
        <p:spPr>
          <a:xfrm>
            <a:off x="120312" y="5865981"/>
            <a:ext cx="266173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Весной поют все, кто умеет петь!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A1ADCF-EFDB-4E95-A249-CB1CB8045195}"/>
              </a:ext>
            </a:extLst>
          </p:cNvPr>
          <p:cNvSpPr txBox="1"/>
          <p:nvPr/>
        </p:nvSpPr>
        <p:spPr>
          <a:xfrm>
            <a:off x="3062833" y="5766356"/>
            <a:ext cx="2661732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Летом поют те, кто прилетает поздно или кто делает повторную кладку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026E79-F29F-46B9-AE72-7D7E4586509C}"/>
              </a:ext>
            </a:extLst>
          </p:cNvPr>
          <p:cNvSpPr txBox="1"/>
          <p:nvPr/>
        </p:nvSpPr>
        <p:spPr>
          <a:xfrm>
            <a:off x="6130416" y="5766355"/>
            <a:ext cx="2661732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Токуют совы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Токуют тетерева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Тренируются петь воробьиные птицы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DCD224-D1A6-4A30-8E0A-7F11F1000B26}"/>
              </a:ext>
            </a:extLst>
          </p:cNvPr>
          <p:cNvSpPr txBox="1"/>
          <p:nvPr/>
        </p:nvSpPr>
        <p:spPr>
          <a:xfrm>
            <a:off x="9190756" y="5735473"/>
            <a:ext cx="2661732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Совы токуют всю зиму, начиная с декабря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На Кавказе поют зарянки, черные дрозды и крапивники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87469B-C60E-4C14-B531-05C5AC397188}"/>
              </a:ext>
            </a:extLst>
          </p:cNvPr>
          <p:cNvSpPr txBox="1"/>
          <p:nvPr/>
        </p:nvSpPr>
        <p:spPr>
          <a:xfrm>
            <a:off x="120312" y="1610215"/>
            <a:ext cx="4029884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Всю ночь поет лесной жаворонок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 рассветом начинается явление «утренний хор»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B35FE2-101E-4392-9A58-E7268CC61F2D}"/>
              </a:ext>
            </a:extLst>
          </p:cNvPr>
          <p:cNvSpPr txBox="1"/>
          <p:nvPr/>
        </p:nvSpPr>
        <p:spPr>
          <a:xfrm>
            <a:off x="7192441" y="1530985"/>
            <a:ext cx="402988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Вечером птицы тоже активны, но не так как утром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EA1EC2B-589A-461B-B05C-51D5B7E2C3F7}"/>
              </a:ext>
            </a:extLst>
          </p:cNvPr>
          <p:cNvSpPr/>
          <p:nvPr/>
        </p:nvSpPr>
        <p:spPr>
          <a:xfrm>
            <a:off x="5158308" y="3765008"/>
            <a:ext cx="1337060" cy="229963"/>
          </a:xfrm>
          <a:prstGeom prst="roundRect">
            <a:avLst/>
          </a:prstGeom>
          <a:solidFill>
            <a:srgbClr val="901218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330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Эволюция вокализации в линии птиц 2020 | ВКонтакте">
            <a:extLst>
              <a:ext uri="{FF2B5EF4-FFF2-40B4-BE49-F238E27FC236}">
                <a16:creationId xmlns:a16="http://schemas.microsoft.com/office/drawing/2014/main" id="{B2650086-56EC-43D1-A989-CFB25E93B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" r="10100"/>
          <a:stretch/>
        </p:blipFill>
        <p:spPr bwMode="auto">
          <a:xfrm>
            <a:off x="3529523" y="692696"/>
            <a:ext cx="856895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54EF794D-0757-49D7-8F0A-26872293B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" y="6896"/>
            <a:ext cx="1204933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Музыкальные инструменты птиц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2662E0-8EAD-47F4-BBF3-B235ECCD73E3}"/>
              </a:ext>
            </a:extLst>
          </p:cNvPr>
          <p:cNvSpPr txBox="1"/>
          <p:nvPr/>
        </p:nvSpPr>
        <p:spPr>
          <a:xfrm>
            <a:off x="261764" y="1196752"/>
            <a:ext cx="4277121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Основной инструмент называется «сиринкс». Появился как орган во времена жизни предков птиц – тероподовых динозавров.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3EA404-0A01-4033-B80D-11C0F20BA5FA}"/>
              </a:ext>
            </a:extLst>
          </p:cNvPr>
          <p:cNvSpPr txBox="1"/>
          <p:nvPr/>
        </p:nvSpPr>
        <p:spPr>
          <a:xfrm>
            <a:off x="248816" y="5061083"/>
            <a:ext cx="4277121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>
              <a:defRPr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ru-RU" dirty="0"/>
              <a:t>Сиринкс двухканальный. Птица может одновременно издавать разные звуки каждой половиной сиринкса — это создаёт сложные гармонии.</a:t>
            </a:r>
          </a:p>
        </p:txBody>
      </p:sp>
    </p:spTree>
    <p:extLst>
      <p:ext uri="{BB962C8B-B14F-4D97-AF65-F5344CB8AC3E}">
        <p14:creationId xmlns:p14="http://schemas.microsoft.com/office/powerpoint/2010/main" val="113245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54EF794D-0757-49D7-8F0A-26872293B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" y="6896"/>
            <a:ext cx="12049338" cy="850106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А еще птицы умеют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2662E0-8EAD-47F4-BBF3-B235ECCD73E3}"/>
              </a:ext>
            </a:extLst>
          </p:cNvPr>
          <p:cNvSpPr txBox="1"/>
          <p:nvPr/>
        </p:nvSpPr>
        <p:spPr>
          <a:xfrm>
            <a:off x="9334772" y="1628800"/>
            <a:ext cx="223224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Блеять хвостом</a:t>
            </a:r>
          </a:p>
        </p:txBody>
      </p:sp>
      <p:pic>
        <p:nvPicPr>
          <p:cNvPr id="3074" name="Picture 2" descr="Бекас обыкновенный (Gallinago gallinago)&#10;Keywords: Бекас обыкновенный Gallinago gallinago">
            <a:extLst>
              <a:ext uri="{FF2B5EF4-FFF2-40B4-BE49-F238E27FC236}">
                <a16:creationId xmlns:a16="http://schemas.microsoft.com/office/drawing/2014/main" id="{71EC0B26-B545-4ADE-BE22-F11D76EBF0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3" t="14300" r="17117" b="16401"/>
          <a:stretch/>
        </p:blipFill>
        <p:spPr bwMode="auto">
          <a:xfrm>
            <a:off x="8447712" y="2098576"/>
            <a:ext cx="3741113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2920178-7E30-4543-9168-7440102F4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4" b="6801"/>
          <a:stretch/>
        </p:blipFill>
        <p:spPr bwMode="auto">
          <a:xfrm>
            <a:off x="-33586" y="2080270"/>
            <a:ext cx="4068019" cy="477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36968D-54FB-465D-92EF-D4B176B1A3E1}"/>
              </a:ext>
            </a:extLst>
          </p:cNvPr>
          <p:cNvSpPr txBox="1"/>
          <p:nvPr/>
        </p:nvSpPr>
        <p:spPr>
          <a:xfrm>
            <a:off x="884299" y="1663338"/>
            <a:ext cx="223224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Стучать клювом</a:t>
            </a:r>
            <a:endParaRPr lang="ru-RU" sz="1800" dirty="0">
              <a:solidFill>
                <a:srgbClr val="505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078" name="Picture 6" descr="Дятел малый-пестрый (Dendrocopos minor) &#10;Keywords: Дятел малый-пестрый Dendrocopos minor">
            <a:extLst>
              <a:ext uri="{FF2B5EF4-FFF2-40B4-BE49-F238E27FC236}">
                <a16:creationId xmlns:a16="http://schemas.microsoft.com/office/drawing/2014/main" id="{44A036CD-5E55-4E07-889E-29513F30C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8"/>
          <a:stretch/>
        </p:blipFill>
        <p:spPr bwMode="auto">
          <a:xfrm>
            <a:off x="4300375" y="2098576"/>
            <a:ext cx="3881395" cy="478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3A3C43-5418-44AB-AB31-DA5B8AD64705}"/>
              </a:ext>
            </a:extLst>
          </p:cNvPr>
          <p:cNvSpPr txBox="1"/>
          <p:nvPr/>
        </p:nvSpPr>
        <p:spPr>
          <a:xfrm>
            <a:off x="4424008" y="1628800"/>
            <a:ext cx="378817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50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Издавать дробь клювом по дереву</a:t>
            </a:r>
          </a:p>
        </p:txBody>
      </p:sp>
    </p:spTree>
    <p:extLst>
      <p:ext uri="{BB962C8B-B14F-4D97-AF65-F5344CB8AC3E}">
        <p14:creationId xmlns:p14="http://schemas.microsoft.com/office/powerpoint/2010/main" val="1924854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Презентация стран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902_TF03460629" id="{9270D63B-1205-472D-8042-44C9AAAE4D2E}" vid="{DE19A4B8-D9CD-477A-BA91-BD077180F13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отчета по стране</Template>
  <TotalTime>1234</TotalTime>
  <Words>1430</Words>
  <Application>Microsoft Office PowerPoint</Application>
  <PresentationFormat>Произвольный</PresentationFormat>
  <Paragraphs>191</Paragraphs>
  <Slides>22</Slides>
  <Notes>22</Notes>
  <HiddenSlides>0</HiddenSlides>
  <MMClips>11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Bahnschrift SemiBold Condensed</vt:lpstr>
      <vt:lpstr>Calibri Light</vt:lpstr>
      <vt:lpstr>Century Gothic</vt:lpstr>
      <vt:lpstr>Wingdings</vt:lpstr>
      <vt:lpstr>Презентация страны</vt:lpstr>
      <vt:lpstr>Как научиться определять птиц по голосам и меньше ошибаться</vt:lpstr>
      <vt:lpstr>Почему важно уметь распознавать птиц по голосу?</vt:lpstr>
      <vt:lpstr>Почему птицы поют?</vt:lpstr>
      <vt:lpstr>Лучшие певцы</vt:lpstr>
      <vt:lpstr>Птицы-обманщики</vt:lpstr>
      <vt:lpstr>Позывки</vt:lpstr>
      <vt:lpstr>Когда птицы поют</vt:lpstr>
      <vt:lpstr>Музыкальные инструменты птиц</vt:lpstr>
      <vt:lpstr>А еще птицы умеют</vt:lpstr>
      <vt:lpstr>Учимся определять птиц по голосу</vt:lpstr>
      <vt:lpstr>Полезные курсы</vt:lpstr>
      <vt:lpstr>База голосов</vt:lpstr>
      <vt:lpstr>книги</vt:lpstr>
      <vt:lpstr>Технические средства</vt:lpstr>
      <vt:lpstr>И все-таки специалист может определять лучше ии…</vt:lpstr>
      <vt:lpstr>Как анализируют записи специалисты</vt:lpstr>
      <vt:lpstr>Примеры обычных птиц, которых можно перепутать</vt:lpstr>
      <vt:lpstr>Примеры обычных птиц, которых можно перепутать</vt:lpstr>
      <vt:lpstr>Примеры обычных птиц, которых можно перепутать</vt:lpstr>
      <vt:lpstr>тренировка</vt:lpstr>
      <vt:lpstr>Полезные советы для уменьшения ошибок определения</vt:lpstr>
      <vt:lpstr>Несколько лайфхаков по легкому запоминанию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вашей страны</dc:title>
  <dc:creator>Lex Flex</dc:creator>
  <cp:lastModifiedBy>Lex Flex</cp:lastModifiedBy>
  <cp:revision>356</cp:revision>
  <dcterms:created xsi:type="dcterms:W3CDTF">2023-01-03T15:19:58Z</dcterms:created>
  <dcterms:modified xsi:type="dcterms:W3CDTF">2025-08-31T14:26:44Z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