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9" r:id="rId2"/>
    <p:sldId id="285" r:id="rId3"/>
    <p:sldId id="274" r:id="rId4"/>
    <p:sldId id="283" r:id="rId5"/>
    <p:sldId id="263" r:id="rId6"/>
    <p:sldId id="275" r:id="rId7"/>
    <p:sldId id="284" r:id="rId8"/>
    <p:sldId id="270" r:id="rId9"/>
    <p:sldId id="271" r:id="rId10"/>
    <p:sldId id="272" r:id="rId11"/>
    <p:sldId id="276" r:id="rId12"/>
    <p:sldId id="279" r:id="rId13"/>
    <p:sldId id="280" r:id="rId14"/>
    <p:sldId id="281" r:id="rId15"/>
    <p:sldId id="282" r:id="rId16"/>
    <p:sldId id="286" r:id="rId1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4660"/>
  </p:normalViewPr>
  <p:slideViewPr>
    <p:cSldViewPr>
      <p:cViewPr varScale="1">
        <p:scale>
          <a:sx n="149" d="100"/>
          <a:sy n="149" d="100"/>
        </p:scale>
        <p:origin x="108" y="42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Наблюдения в России (тыс. записей)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iNat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cat>
            <c:numRef>
              <c:f>Лист1!$A$2:$A$14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2.7</c:v>
                </c:pt>
                <c:pt idx="1">
                  <c:v>6</c:v>
                </c:pt>
                <c:pt idx="2">
                  <c:v>6.1</c:v>
                </c:pt>
                <c:pt idx="3">
                  <c:v>7.6</c:v>
                </c:pt>
                <c:pt idx="4">
                  <c:v>16.600000000000001</c:v>
                </c:pt>
                <c:pt idx="5">
                  <c:v>13.2</c:v>
                </c:pt>
                <c:pt idx="6">
                  <c:v>19.3</c:v>
                </c:pt>
                <c:pt idx="7">
                  <c:v>45</c:v>
                </c:pt>
                <c:pt idx="8">
                  <c:v>125</c:v>
                </c:pt>
                <c:pt idx="9">
                  <c:v>227</c:v>
                </c:pt>
                <c:pt idx="10">
                  <c:v>265</c:v>
                </c:pt>
                <c:pt idx="11">
                  <c:v>382</c:v>
                </c:pt>
                <c:pt idx="12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9-402A-8911-6F1FE2D6D9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Ru-Birds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43000"/>
              </a:schemeClr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cat>
            <c:numRef>
              <c:f>Лист1!$A$2:$A$14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0.8</c:v>
                </c:pt>
                <c:pt idx="1">
                  <c:v>2.2999999999999998</c:v>
                </c:pt>
                <c:pt idx="2">
                  <c:v>18</c:v>
                </c:pt>
                <c:pt idx="3">
                  <c:v>37.5</c:v>
                </c:pt>
                <c:pt idx="4">
                  <c:v>51.6</c:v>
                </c:pt>
                <c:pt idx="5">
                  <c:v>58.4</c:v>
                </c:pt>
                <c:pt idx="6">
                  <c:v>58.4</c:v>
                </c:pt>
                <c:pt idx="7">
                  <c:v>88.4</c:v>
                </c:pt>
                <c:pt idx="8">
                  <c:v>96</c:v>
                </c:pt>
                <c:pt idx="9">
                  <c:v>112</c:v>
                </c:pt>
                <c:pt idx="10">
                  <c:v>134</c:v>
                </c:pt>
                <c:pt idx="11">
                  <c:v>176</c:v>
                </c:pt>
                <c:pt idx="1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C9-402A-8911-6F1FE2D6D9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eBird</c:v>
                </c:pt>
              </c:strCache>
            </c:strRef>
          </c:tx>
          <c:spPr>
            <a:solidFill>
              <a:srgbClr val="92D050">
                <a:alpha val="46000"/>
              </a:srgbClr>
            </a:solidFill>
            <a:ln>
              <a:solidFill>
                <a:schemeClr val="accent1"/>
              </a:solidFill>
            </a:ln>
            <a:effectLst>
              <a:innerShdw blurRad="114300">
                <a:schemeClr val="accent3"/>
              </a:innerShdw>
            </a:effectLst>
          </c:spPr>
          <c:cat>
            <c:numRef>
              <c:f>Лист1!$A$2:$A$14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Лист1!$D$2:$D$14</c:f>
              <c:numCache>
                <c:formatCode>General</c:formatCode>
                <c:ptCount val="13"/>
                <c:pt idx="0">
                  <c:v>5</c:v>
                </c:pt>
                <c:pt idx="1">
                  <c:v>9</c:v>
                </c:pt>
                <c:pt idx="2">
                  <c:v>6.2</c:v>
                </c:pt>
                <c:pt idx="3">
                  <c:v>7.7</c:v>
                </c:pt>
                <c:pt idx="4">
                  <c:v>26.3</c:v>
                </c:pt>
                <c:pt idx="5">
                  <c:v>40.799999999999997</c:v>
                </c:pt>
                <c:pt idx="6">
                  <c:v>50.5</c:v>
                </c:pt>
                <c:pt idx="7">
                  <c:v>91.4</c:v>
                </c:pt>
                <c:pt idx="8">
                  <c:v>89</c:v>
                </c:pt>
                <c:pt idx="9">
                  <c:v>147</c:v>
                </c:pt>
                <c:pt idx="10">
                  <c:v>167</c:v>
                </c:pt>
                <c:pt idx="11">
                  <c:v>213</c:v>
                </c:pt>
                <c:pt idx="12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C9-402A-8911-6F1FE2D6D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7786319"/>
        <c:axId val="2124765167"/>
      </c:areaChart>
      <c:catAx>
        <c:axId val="2077786319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4765167"/>
        <c:crosses val="autoZero"/>
        <c:auto val="1"/>
        <c:lblAlgn val="ctr"/>
        <c:lblOffset val="100"/>
        <c:noMultiLvlLbl val="0"/>
      </c:catAx>
      <c:valAx>
        <c:axId val="2124765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77863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tx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/>
      </a:solidFill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olidFill>
        <a:schemeClr val="lt1"/>
      </a:solid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F85205-7E34-4778-ABE2-A22D8A04FDD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98F8CD-B17C-4AF3-9358-8F83F41B51C4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43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rtlCol="0"/>
          <a:lstStyle/>
          <a:p>
            <a:pPr rtl="0"/>
            <a:fld id="{97A181B6-B371-4031-9CBE-ED0985B01CB6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89090" name="Прямоугольник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Прямоугольник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Добавьте на временную шкалу важные моменты в истории вашей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22905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228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Вставьте карту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Вставьте изображение какого-либо географического объекта вашей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отрасли экономики вашей страны.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28AA04-41EC-4F85-905F-667C160D7FF6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98E4C3-AD28-4616-8CF5-0FE7933A3213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724D15-8572-42F0-ACF2-90043F48B512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CB13C-C763-418B-A695-5A6B336362B7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7DA4E-00AF-4A26-A323-3ED62BDC277A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895CA-77B8-4F2A-A2DA-23B0440130F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D73378-74C0-4D03-8BE4-B322A2CE425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8E081F-A649-4E94-B0E2-2C6E9AFD47D3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29CD3-F0EB-406F-8C34-68085E2C2794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03F970-1E89-4A89-85C7-BE63500F0BA6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8CCEB4-17EE-417C-AC95-85DE58BA6520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3AE256-EDBE-4252-8C26-AB55F062A09C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E425BF-5926-4B48-9E49-6CF2C4C7C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1282"/>
          <a:stretch/>
        </p:blipFill>
        <p:spPr>
          <a:xfrm>
            <a:off x="5344" y="-3266"/>
            <a:ext cx="12183481" cy="45843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3771" y="2820887"/>
            <a:ext cx="9753600" cy="3048001"/>
          </a:xfrm>
        </p:spPr>
        <p:txBody>
          <a:bodyPr rtlCol="0">
            <a:normAutofit/>
          </a:bodyPr>
          <a:lstStyle/>
          <a:p>
            <a:r>
              <a:rPr lang="ru-RU" sz="3200" dirty="0"/>
              <a:t>Использование онлайн-систем в решении орнитологических вопросов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3772" y="6021288"/>
            <a:ext cx="7848600" cy="1143000"/>
          </a:xfrm>
        </p:spPr>
        <p:txBody>
          <a:bodyPr rtlCol="0"/>
          <a:lstStyle/>
          <a:p>
            <a:pPr rtl="0"/>
            <a:r>
              <a:rPr lang="ru-RU" dirty="0"/>
              <a:t>Уколов Илья</a:t>
            </a:r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7748" y="0"/>
            <a:ext cx="9753600" cy="691480"/>
          </a:xfrm>
        </p:spPr>
        <p:txBody>
          <a:bodyPr rtlCol="0"/>
          <a:lstStyle/>
          <a:p>
            <a:pPr rtl="0"/>
            <a:r>
              <a:rPr lang="ru-RU" dirty="0"/>
              <a:t>РОССИЙСКИЕ ДАННЫЕ В ДИНАМИКЕ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29D650-A465-468A-8A30-2169225C2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156731"/>
              </p:ext>
            </p:extLst>
          </p:nvPr>
        </p:nvGraphicFramePr>
        <p:xfrm>
          <a:off x="1125860" y="720372"/>
          <a:ext cx="10225135" cy="613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232CBC-182A-40EF-B6DE-88DA8D048A62}"/>
              </a:ext>
            </a:extLst>
          </p:cNvPr>
          <p:cNvSpPr txBox="1"/>
          <p:nvPr/>
        </p:nvSpPr>
        <p:spPr>
          <a:xfrm>
            <a:off x="9622804" y="2636912"/>
            <a:ext cx="787395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iNat</a:t>
            </a:r>
            <a:endParaRPr lang="ru-RU" sz="2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EBC20-D98C-4990-A31C-5655F1E07C4C}"/>
              </a:ext>
            </a:extLst>
          </p:cNvPr>
          <p:cNvSpPr txBox="1"/>
          <p:nvPr/>
        </p:nvSpPr>
        <p:spPr>
          <a:xfrm>
            <a:off x="9766820" y="5589240"/>
            <a:ext cx="926857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eBird</a:t>
            </a:r>
            <a:endParaRPr lang="ru-RU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51D47-D795-46E0-90D9-59F7D8594FCD}"/>
              </a:ext>
            </a:extLst>
          </p:cNvPr>
          <p:cNvSpPr txBox="1"/>
          <p:nvPr/>
        </p:nvSpPr>
        <p:spPr>
          <a:xfrm>
            <a:off x="5950396" y="5161840"/>
            <a:ext cx="1324402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Ru-Birds</a:t>
            </a:r>
            <a:endParaRPr lang="ru-RU" sz="2400" dirty="0" err="1"/>
          </a:p>
        </p:txBody>
      </p:sp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E8AA68-FFCA-4D75-B8E6-9662E68C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412776"/>
            <a:ext cx="5208632" cy="465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1F7DAD-C3FD-4DC2-A6F4-39B1FBFF4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92" y="1411620"/>
            <a:ext cx="5208632" cy="4650564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3E0D1CC2-B674-4AF8-A6ED-A029D2D1309F}"/>
              </a:ext>
            </a:extLst>
          </p:cNvPr>
          <p:cNvSpPr/>
          <p:nvPr/>
        </p:nvSpPr>
        <p:spPr>
          <a:xfrm>
            <a:off x="5806380" y="3429000"/>
            <a:ext cx="720080" cy="64807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093F7AAF-EB38-40E2-8F1A-AC23D333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86058"/>
            <a:ext cx="11761360" cy="60663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Создание атласа московской области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EB216-D9A3-4682-A2D8-73BD1DB619E4}"/>
              </a:ext>
            </a:extLst>
          </p:cNvPr>
          <p:cNvSpPr txBox="1"/>
          <p:nvPr/>
        </p:nvSpPr>
        <p:spPr>
          <a:xfrm>
            <a:off x="2205980" y="986888"/>
            <a:ext cx="864339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48A90-7C68-470A-8FE1-0207A594AE49}"/>
              </a:ext>
            </a:extLst>
          </p:cNvPr>
          <p:cNvSpPr txBox="1"/>
          <p:nvPr/>
        </p:nvSpPr>
        <p:spPr>
          <a:xfrm>
            <a:off x="9334772" y="978686"/>
            <a:ext cx="995785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2022*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35542-AB12-4303-B47A-B95F0748EED6}"/>
              </a:ext>
            </a:extLst>
          </p:cNvPr>
          <p:cNvSpPr txBox="1"/>
          <p:nvPr/>
        </p:nvSpPr>
        <p:spPr>
          <a:xfrm>
            <a:off x="131585" y="6525344"/>
            <a:ext cx="4932761" cy="2585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* </a:t>
            </a:r>
            <a:r>
              <a:rPr lang="ru-RU" sz="1200" dirty="0"/>
              <a:t>Показаны не все данные, часть данных присылается почтой</a:t>
            </a:r>
          </a:p>
        </p:txBody>
      </p:sp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26F2B5ED-C8F8-48EB-A931-22AE5620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058"/>
            <a:ext cx="12143084" cy="462622"/>
          </a:xfrm>
        </p:spPr>
        <p:txBody>
          <a:bodyPr rtlCol="0">
            <a:noAutofit/>
          </a:bodyPr>
          <a:lstStyle/>
          <a:p>
            <a:r>
              <a:rPr lang="ru-RU" sz="3200" dirty="0"/>
              <a:t>ИНТЕГРАЦИЯ С </a:t>
            </a:r>
            <a:r>
              <a:rPr lang="ru-RU" sz="3200" dirty="0" err="1"/>
              <a:t>EuroBirdPortal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01B056-6D84-4CBB-9C9E-8EBEF5295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43" t="14671" b="308"/>
          <a:stretch/>
        </p:blipFill>
        <p:spPr>
          <a:xfrm>
            <a:off x="6500893" y="889335"/>
            <a:ext cx="5687932" cy="52759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A611B-6A38-4583-A5D3-36E023B9E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" y="889336"/>
            <a:ext cx="7103064" cy="521631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C5A686-6B1C-4ED5-8A03-EDE374927B94}"/>
              </a:ext>
            </a:extLst>
          </p:cNvPr>
          <p:cNvSpPr/>
          <p:nvPr/>
        </p:nvSpPr>
        <p:spPr>
          <a:xfrm>
            <a:off x="7069284" y="889335"/>
            <a:ext cx="71050" cy="521631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E1FC8B-078C-4D9F-91BE-5EAB1C347F70}"/>
              </a:ext>
            </a:extLst>
          </p:cNvPr>
          <p:cNvSpPr/>
          <p:nvPr/>
        </p:nvSpPr>
        <p:spPr>
          <a:xfrm rot="16200000">
            <a:off x="6028580" y="77066"/>
            <a:ext cx="131665" cy="121888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F910A5-4296-4E48-8E9D-60434F7A4B47}"/>
              </a:ext>
            </a:extLst>
          </p:cNvPr>
          <p:cNvSpPr/>
          <p:nvPr/>
        </p:nvSpPr>
        <p:spPr>
          <a:xfrm rot="16200000">
            <a:off x="6019608" y="-5218151"/>
            <a:ext cx="131665" cy="121888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6FE3A-D5DC-456B-A167-94A5BBC47F14}"/>
              </a:ext>
            </a:extLst>
          </p:cNvPr>
          <p:cNvSpPr txBox="1"/>
          <p:nvPr/>
        </p:nvSpPr>
        <p:spPr>
          <a:xfrm>
            <a:off x="-1498" y="6354523"/>
            <a:ext cx="3679212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</a:rPr>
              <a:t>Было: Россия – темное пятно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25FE4B-3445-4960-A7B4-F443D69D6572}"/>
              </a:ext>
            </a:extLst>
          </p:cNvPr>
          <p:cNvSpPr txBox="1"/>
          <p:nvPr/>
        </p:nvSpPr>
        <p:spPr>
          <a:xfrm>
            <a:off x="8316297" y="6354523"/>
            <a:ext cx="3863558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</a:rPr>
              <a:t>Стало: Россия – появился свет</a:t>
            </a:r>
          </a:p>
        </p:txBody>
      </p:sp>
    </p:spTree>
    <p:extLst>
      <p:ext uri="{BB962C8B-B14F-4D97-AF65-F5344CB8AC3E}">
        <p14:creationId xmlns:p14="http://schemas.microsoft.com/office/powerpoint/2010/main" val="30107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26F2B5ED-C8F8-48EB-A931-22AE5620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058"/>
            <a:ext cx="12143084" cy="462622"/>
          </a:xfrm>
        </p:spPr>
        <p:txBody>
          <a:bodyPr rtlCol="0">
            <a:noAutofit/>
          </a:bodyPr>
          <a:lstStyle/>
          <a:p>
            <a:r>
              <a:rPr lang="ru-RU" sz="3200" dirty="0"/>
              <a:t>ИНТЕГРАЦИЯ С </a:t>
            </a:r>
            <a:r>
              <a:rPr lang="en-US" sz="3200" dirty="0"/>
              <a:t>GBIF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1D0AA3-B8B3-40D7-8A55-9816DDF0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1282"/>
          <a:stretch/>
        </p:blipFill>
        <p:spPr>
          <a:xfrm>
            <a:off x="5344" y="620688"/>
            <a:ext cx="12183481" cy="45843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D2391F-8455-4491-8EF4-C7038B982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827" y="620688"/>
            <a:ext cx="4596239" cy="62373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78F66-1F82-48CE-B7D6-FF441382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967" y="5205082"/>
            <a:ext cx="5359860" cy="16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26F2B5ED-C8F8-48EB-A931-22AE5620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058"/>
            <a:ext cx="12143084" cy="462622"/>
          </a:xfrm>
        </p:spPr>
        <p:txBody>
          <a:bodyPr rtlCol="0">
            <a:noAutofit/>
          </a:bodyPr>
          <a:lstStyle/>
          <a:p>
            <a:r>
              <a:rPr lang="en-US" sz="3200" dirty="0"/>
              <a:t>RU-BIRDS </a:t>
            </a:r>
            <a:r>
              <a:rPr lang="ru-RU" sz="3200" dirty="0"/>
              <a:t>в телефоне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E13F5-2627-4FF2-8757-7C3A9E670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36"/>
          <a:stretch/>
        </p:blipFill>
        <p:spPr>
          <a:xfrm>
            <a:off x="4294212" y="692696"/>
            <a:ext cx="3082652" cy="5472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BB6AF1-0B11-4F5B-84EF-1DD7BC9F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36"/>
          <a:stretch/>
        </p:blipFill>
        <p:spPr>
          <a:xfrm>
            <a:off x="0" y="692696"/>
            <a:ext cx="3082652" cy="54726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C061C5-CC61-474B-8F14-FB330F858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36"/>
          <a:stretch/>
        </p:blipFill>
        <p:spPr>
          <a:xfrm>
            <a:off x="8714084" y="692696"/>
            <a:ext cx="3082652" cy="5472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BDE2D-6378-4584-9460-C1C1800C82A2}"/>
              </a:ext>
            </a:extLst>
          </p:cNvPr>
          <p:cNvSpPr txBox="1"/>
          <p:nvPr/>
        </p:nvSpPr>
        <p:spPr>
          <a:xfrm>
            <a:off x="-98276" y="6177582"/>
            <a:ext cx="352839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УДОБНЫЙ И БЫСТРЫЙ ВВОД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A1C57-4971-4908-A6C7-A5266FBE6079}"/>
              </a:ext>
            </a:extLst>
          </p:cNvPr>
          <p:cNvSpPr txBox="1"/>
          <p:nvPr/>
        </p:nvSpPr>
        <p:spPr>
          <a:xfrm>
            <a:off x="4222204" y="6177582"/>
            <a:ext cx="3528392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ГОЛОСОВОЙ ВВОД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551DD-4DDA-43F4-871D-7A57A674E4AC}"/>
              </a:ext>
            </a:extLst>
          </p:cNvPr>
          <p:cNvSpPr txBox="1"/>
          <p:nvPr/>
        </p:nvSpPr>
        <p:spPr>
          <a:xfrm>
            <a:off x="8614692" y="6165304"/>
            <a:ext cx="352839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ОПОВЕЩЕНИЯ В ТЕЛЕГРАМЕ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2DC07D-D705-45F9-852C-00795F91F663}"/>
              </a:ext>
            </a:extLst>
          </p:cNvPr>
          <p:cNvSpPr/>
          <p:nvPr/>
        </p:nvSpPr>
        <p:spPr>
          <a:xfrm>
            <a:off x="9086660" y="251356"/>
            <a:ext cx="233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https://t.me/rubirds</a:t>
            </a:r>
          </a:p>
        </p:txBody>
      </p:sp>
    </p:spTree>
    <p:extLst>
      <p:ext uri="{BB962C8B-B14F-4D97-AF65-F5344CB8AC3E}">
        <p14:creationId xmlns:p14="http://schemas.microsoft.com/office/powerpoint/2010/main" val="14267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552411-88B0-48B6-A3D3-D10CB856A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68" t="21912" r="33250" b="13271"/>
          <a:stretch/>
        </p:blipFill>
        <p:spPr>
          <a:xfrm>
            <a:off x="-2265" y="1543968"/>
            <a:ext cx="3923377" cy="4104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10B91A-3327-4B25-B68C-A931CA898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6" t="17592" r="27551" b="10030"/>
          <a:stretch/>
        </p:blipFill>
        <p:spPr>
          <a:xfrm>
            <a:off x="3965452" y="1530958"/>
            <a:ext cx="4253390" cy="4130104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9CB91F38-1EF3-4343-93C3-9ACC50F6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058"/>
            <a:ext cx="12143084" cy="462622"/>
          </a:xfrm>
        </p:spPr>
        <p:txBody>
          <a:bodyPr rtlCol="0">
            <a:noAutofit/>
          </a:bodyPr>
          <a:lstStyle/>
          <a:p>
            <a:r>
              <a:rPr lang="ru-RU" sz="3200" dirty="0"/>
              <a:t>Некоторые возможности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45B4D-1D6A-46B2-B699-2632A42268EB}"/>
              </a:ext>
            </a:extLst>
          </p:cNvPr>
          <p:cNvSpPr txBox="1"/>
          <p:nvPr/>
        </p:nvSpPr>
        <p:spPr>
          <a:xfrm>
            <a:off x="-28261" y="920848"/>
            <a:ext cx="3993710" cy="5355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СБОР ДАННЫХ ПО ООПТ (на примере Кавказского заповедника)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F0DC5-D1C7-4A7A-ADC3-0E1724ADB157}"/>
              </a:ext>
            </a:extLst>
          </p:cNvPr>
          <p:cNvSpPr txBox="1"/>
          <p:nvPr/>
        </p:nvSpPr>
        <p:spPr>
          <a:xfrm>
            <a:off x="3965450" y="920847"/>
            <a:ext cx="4286938" cy="5355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СОЗДАНИЕ АТЛАСОВ(на пример Краснодарского края)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2039D6-E4F3-4BDF-85DE-AB73CDFE4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5" t="17591" r="40984" b="13271"/>
          <a:stretch/>
        </p:blipFill>
        <p:spPr>
          <a:xfrm>
            <a:off x="8252387" y="1531330"/>
            <a:ext cx="3888415" cy="4129732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C38152A-CF2A-481E-873F-89635305D23D}"/>
              </a:ext>
            </a:extLst>
          </p:cNvPr>
          <p:cNvCxnSpPr/>
          <p:nvPr/>
        </p:nvCxnSpPr>
        <p:spPr>
          <a:xfrm>
            <a:off x="3965452" y="1530958"/>
            <a:ext cx="0" cy="413010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5D4B340-2DF7-4442-8637-3B735213C827}"/>
              </a:ext>
            </a:extLst>
          </p:cNvPr>
          <p:cNvCxnSpPr/>
          <p:nvPr/>
        </p:nvCxnSpPr>
        <p:spPr>
          <a:xfrm>
            <a:off x="8257704" y="1543968"/>
            <a:ext cx="0" cy="413010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59C6FB-BFD8-4FB4-84DE-F87B5D4D7624}"/>
              </a:ext>
            </a:extLst>
          </p:cNvPr>
          <p:cNvSpPr txBox="1"/>
          <p:nvPr/>
        </p:nvSpPr>
        <p:spPr>
          <a:xfrm>
            <a:off x="8252387" y="958137"/>
            <a:ext cx="3816424" cy="5355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ПРОЧИЕ ПРОЕКТЫ(Соловьи в парках Москвы)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493887-A1EB-4E1F-BBD7-3548FF9E6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57" t="32716" r="34049" b="13271"/>
          <a:stretch/>
        </p:blipFill>
        <p:spPr>
          <a:xfrm>
            <a:off x="-2265" y="1556792"/>
            <a:ext cx="3945547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9CB91F38-1EF3-4343-93C3-9ACC50F6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058"/>
            <a:ext cx="12143084" cy="462622"/>
          </a:xfrm>
        </p:spPr>
        <p:txBody>
          <a:bodyPr rtlCol="0">
            <a:noAutofit/>
          </a:bodyPr>
          <a:lstStyle/>
          <a:p>
            <a:r>
              <a:rPr lang="ru-RU" sz="3200" dirty="0"/>
              <a:t>Что нас ждет в 2030? (мечты)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62855D0-E651-46D8-8F01-DD985A8EDDA1}"/>
              </a:ext>
            </a:extLst>
          </p:cNvPr>
          <p:cNvGrpSpPr/>
          <p:nvPr/>
        </p:nvGrpSpPr>
        <p:grpSpPr>
          <a:xfrm>
            <a:off x="5855087" y="1319163"/>
            <a:ext cx="6336705" cy="3188580"/>
            <a:chOff x="5617811" y="3456982"/>
            <a:chExt cx="6813306" cy="3428402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A36D0525-ECB9-4119-BD09-715BB3F79D81}"/>
                </a:ext>
              </a:extLst>
            </p:cNvPr>
            <p:cNvSpPr/>
            <p:nvPr/>
          </p:nvSpPr>
          <p:spPr>
            <a:xfrm>
              <a:off x="5617811" y="3456982"/>
              <a:ext cx="6813306" cy="34284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78FA30E-DB6E-433C-945E-FC652CFDA4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10"/>
            <a:stretch/>
          </p:blipFill>
          <p:spPr bwMode="auto">
            <a:xfrm>
              <a:off x="5921244" y="3701643"/>
              <a:ext cx="6221840" cy="2995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блачко с текстом: прямоугольное 1">
              <a:extLst>
                <a:ext uri="{FF2B5EF4-FFF2-40B4-BE49-F238E27FC236}">
                  <a16:creationId xmlns:a16="http://schemas.microsoft.com/office/drawing/2014/main" id="{5DD00955-39D8-486D-8312-911F6D99C46F}"/>
                </a:ext>
              </a:extLst>
            </p:cNvPr>
            <p:cNvSpPr/>
            <p:nvPr/>
          </p:nvSpPr>
          <p:spPr>
            <a:xfrm>
              <a:off x="7030516" y="5034363"/>
              <a:ext cx="1008112" cy="216024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dirty="0"/>
                <a:t>Шилохвость</a:t>
              </a:r>
            </a:p>
          </p:txBody>
        </p:sp>
        <p:sp>
          <p:nvSpPr>
            <p:cNvPr id="16" name="Облачко с текстом: прямоугольное 15">
              <a:extLst>
                <a:ext uri="{FF2B5EF4-FFF2-40B4-BE49-F238E27FC236}">
                  <a16:creationId xmlns:a16="http://schemas.microsoft.com/office/drawing/2014/main" id="{582121C0-491D-4D08-B901-5DCC00F5B4D2}"/>
                </a:ext>
              </a:extLst>
            </p:cNvPr>
            <p:cNvSpPr/>
            <p:nvPr/>
          </p:nvSpPr>
          <p:spPr>
            <a:xfrm>
              <a:off x="8562846" y="4509120"/>
              <a:ext cx="1008112" cy="216024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dirty="0" err="1"/>
                <a:t>Трескунок</a:t>
              </a:r>
              <a:endParaRPr lang="ru-RU" sz="800" dirty="0"/>
            </a:p>
          </p:txBody>
        </p:sp>
        <p:sp>
          <p:nvSpPr>
            <p:cNvPr id="17" name="Облачко с текстом: прямоугольное 16">
              <a:extLst>
                <a:ext uri="{FF2B5EF4-FFF2-40B4-BE49-F238E27FC236}">
                  <a16:creationId xmlns:a16="http://schemas.microsoft.com/office/drawing/2014/main" id="{092E626A-DAAD-4236-80B9-463A38755DA0}"/>
                </a:ext>
              </a:extLst>
            </p:cNvPr>
            <p:cNvSpPr/>
            <p:nvPr/>
          </p:nvSpPr>
          <p:spPr>
            <a:xfrm>
              <a:off x="9694812" y="4498994"/>
              <a:ext cx="1008112" cy="216024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dirty="0"/>
                <a:t>Свиязь</a:t>
              </a:r>
            </a:p>
          </p:txBody>
        </p:sp>
        <p:sp>
          <p:nvSpPr>
            <p:cNvPr id="18" name="Облачко с текстом: прямоугольное 17">
              <a:extLst>
                <a:ext uri="{FF2B5EF4-FFF2-40B4-BE49-F238E27FC236}">
                  <a16:creationId xmlns:a16="http://schemas.microsoft.com/office/drawing/2014/main" id="{B514604C-34BF-4C12-98C8-0B100B433B38}"/>
                </a:ext>
              </a:extLst>
            </p:cNvPr>
            <p:cNvSpPr/>
            <p:nvPr/>
          </p:nvSpPr>
          <p:spPr>
            <a:xfrm>
              <a:off x="11134972" y="4820071"/>
              <a:ext cx="1008112" cy="216024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dirty="0"/>
                <a:t>Широконоска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B9C7BE2-7679-4129-84B6-807E0518C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244" y="3649230"/>
              <a:ext cx="6245424" cy="312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C406605-55D5-4E4E-854F-A158AA376156}"/>
              </a:ext>
            </a:extLst>
          </p:cNvPr>
          <p:cNvGrpSpPr/>
          <p:nvPr/>
        </p:nvGrpSpPr>
        <p:grpSpPr>
          <a:xfrm>
            <a:off x="3257858" y="1828648"/>
            <a:ext cx="1872208" cy="1832551"/>
            <a:chOff x="3030070" y="1772816"/>
            <a:chExt cx="2785173" cy="2726178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C5E559C-BB16-44FE-B7AA-37C58F6F679B}"/>
                </a:ext>
              </a:extLst>
            </p:cNvPr>
            <p:cNvSpPr/>
            <p:nvPr/>
          </p:nvSpPr>
          <p:spPr>
            <a:xfrm>
              <a:off x="3030070" y="1772816"/>
              <a:ext cx="2785173" cy="272617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30" name="Picture 6" descr="Bird Watching Field Guide | Birding Field Guides | Bird Watching">
              <a:extLst>
                <a:ext uri="{FF2B5EF4-FFF2-40B4-BE49-F238E27FC236}">
                  <a16:creationId xmlns:a16="http://schemas.microsoft.com/office/drawing/2014/main" id="{EB2A71A3-4F2E-4DFD-B93F-815D07D70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267" y="1988840"/>
              <a:ext cx="2409543" cy="234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52F488A-CF8D-4D88-83F9-16112F61D6D5}"/>
              </a:ext>
            </a:extLst>
          </p:cNvPr>
          <p:cNvGrpSpPr/>
          <p:nvPr/>
        </p:nvGrpSpPr>
        <p:grpSpPr>
          <a:xfrm>
            <a:off x="211799" y="1844824"/>
            <a:ext cx="2507421" cy="1800200"/>
            <a:chOff x="117748" y="620688"/>
            <a:chExt cx="2808312" cy="2016224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76D2D21F-6EE7-4662-9710-A0EBB6DE88D7}"/>
                </a:ext>
              </a:extLst>
            </p:cNvPr>
            <p:cNvSpPr/>
            <p:nvPr/>
          </p:nvSpPr>
          <p:spPr>
            <a:xfrm>
              <a:off x="117748" y="620688"/>
              <a:ext cx="2808312" cy="20162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32" name="Picture 8" descr="Identification, Please - The New York Times">
              <a:extLst>
                <a:ext uri="{FF2B5EF4-FFF2-40B4-BE49-F238E27FC236}">
                  <a16:creationId xmlns:a16="http://schemas.microsoft.com/office/drawing/2014/main" id="{2F174CE7-75F8-4713-B364-BDAEE890A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64" y="764704"/>
              <a:ext cx="2527155" cy="1684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4" name="Picture 20" descr="Blue Arrow PNG, Blue Arrow Transparent Background - FreeIconsPNG">
            <a:extLst>
              <a:ext uri="{FF2B5EF4-FFF2-40B4-BE49-F238E27FC236}">
                <a16:creationId xmlns:a16="http://schemas.microsoft.com/office/drawing/2014/main" id="{5067C2C1-AA96-4FC4-81F5-B25E36F4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00" y="2499359"/>
            <a:ext cx="587896" cy="5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Blue Arrow PNG, Blue Arrow Transparent Background - FreeIconsPNG">
            <a:extLst>
              <a:ext uri="{FF2B5EF4-FFF2-40B4-BE49-F238E27FC236}">
                <a16:creationId xmlns:a16="http://schemas.microsoft.com/office/drawing/2014/main" id="{D95D7678-E6DC-4B72-A0CE-08840D36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23" y="2431591"/>
            <a:ext cx="587896" cy="5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5A78CCC-B532-439B-BBAA-B72B4431798E}"/>
              </a:ext>
            </a:extLst>
          </p:cNvPr>
          <p:cNvSpPr txBox="1"/>
          <p:nvPr/>
        </p:nvSpPr>
        <p:spPr>
          <a:xfrm>
            <a:off x="340385" y="5318177"/>
            <a:ext cx="11665296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 Narrow" panose="020B0606020202030204" pitchFamily="34" charset="0"/>
              </a:rPr>
              <a:t>Цифровые бинокли с распознаванием, </a:t>
            </a:r>
            <a:r>
              <a:rPr lang="en-US" sz="2400" dirty="0">
                <a:latin typeface="Arial Narrow" panose="020B0606020202030204" pitchFamily="34" charset="0"/>
              </a:rPr>
              <a:t>GPS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и прямой выгрузкой в БД (или интегрированы со смартфоном)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 Narrow" panose="020B0606020202030204" pitchFamily="34" charset="0"/>
              </a:rPr>
              <a:t>Онлайн прогнозы хода миграции (как сайты с погодой)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 Narrow" panose="020B0606020202030204" pitchFamily="34" charset="0"/>
              </a:rPr>
              <a:t>Бережная корректировка сроков охоты, с/х, отключение ветряков на основании прогнозов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B697313-98CC-4C04-B0C9-B0AD452EEEC2}"/>
              </a:ext>
            </a:extLst>
          </p:cNvPr>
          <p:cNvSpPr/>
          <p:nvPr/>
        </p:nvSpPr>
        <p:spPr>
          <a:xfrm>
            <a:off x="6238428" y="4077072"/>
            <a:ext cx="792088" cy="25570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46 </a:t>
            </a:r>
            <a:r>
              <a:rPr lang="ru-RU" sz="800" b="1" dirty="0">
                <a:solidFill>
                  <a:schemeClr val="tx1"/>
                </a:solidFill>
              </a:rPr>
              <a:t>особей</a:t>
            </a:r>
          </a:p>
        </p:txBody>
      </p:sp>
    </p:spTree>
    <p:extLst>
      <p:ext uri="{BB962C8B-B14F-4D97-AF65-F5344CB8AC3E}">
        <p14:creationId xmlns:p14="http://schemas.microsoft.com/office/powerpoint/2010/main" val="37606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D635AF-05A0-4AE7-A6AA-4C14A43C6DB1}"/>
              </a:ext>
            </a:extLst>
          </p:cNvPr>
          <p:cNvSpPr/>
          <p:nvPr/>
        </p:nvSpPr>
        <p:spPr>
          <a:xfrm>
            <a:off x="142492" y="1124744"/>
            <a:ext cx="72465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Изучение и охрана диких животных начинается с понимания распределения, численности, предпочтений в среде обитания и особенностях миграции организмов на обширных географических территориях в течении длительного периода времени. Чтобы успевать за стремительно меняющимся миром, необходимо получать эту информацию «в </a:t>
            </a:r>
            <a:r>
              <a:rPr lang="ru-RU" sz="1400" dirty="0" err="1">
                <a:solidFill>
                  <a:srgbClr val="505050"/>
                </a:solidFill>
                <a:latin typeface="helvetica" panose="020B0604020202020204" pitchFamily="34" charset="0"/>
              </a:rPr>
              <a:t>онлайне</a:t>
            </a:r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».</a:t>
            </a:r>
            <a:endParaRPr lang="en-US" sz="1400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endParaRPr lang="ru-RU" sz="1400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Для решения этих вопросов в орнитологии можно применять различные способы: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кольцевать птиц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</a:rPr>
              <a:t> </a:t>
            </a:r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и вешать передатчики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развивать сеть опытных специалистов-наблюдателей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автоматизировать сбор данных различными методами (акустика, радиолокация, автоматические камеры)</a:t>
            </a:r>
          </a:p>
          <a:p>
            <a:endParaRPr lang="ru-RU" sz="1400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Стоимость и доступность этих методов для сбора данных не позволяет масштабировать их на территории уровня континента, поэтому большинство крупномасштабных проектов по сбору экологических данных осуществляется добровольцами.</a:t>
            </a:r>
          </a:p>
          <a:p>
            <a:endParaRPr lang="ru-RU" sz="1400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r>
              <a:rPr lang="ru-RU" sz="1400" dirty="0">
                <a:solidFill>
                  <a:srgbClr val="505050"/>
                </a:solidFill>
                <a:latin typeface="helvetica" panose="020B0604020202020204" pitchFamily="34" charset="0"/>
              </a:rPr>
              <a:t>Гражданская наука – еще один способ осуществлять подобные исследовательские проекты, в которых общественность привлекается к достижению научных целей. Повсеместный доступ к Интернету и информационным технологиям позволил гражданским научным проектам стать глобальными по масштабу и привлечь сотни тысяч добровольцев. </a:t>
            </a:r>
            <a:endParaRPr lang="ru-RU" sz="1400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026" name="Picture 2" descr="A Beginner's Guide to eBird Mobile — Madison Audubon">
            <a:extLst>
              <a:ext uri="{FF2B5EF4-FFF2-40B4-BE49-F238E27FC236}">
                <a16:creationId xmlns:a16="http://schemas.microsoft.com/office/drawing/2014/main" id="{F753E14D-3A8D-4065-898D-5869AF18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1196752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5C18F72D-2E58-44D1-912F-D0C82363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-99392"/>
            <a:ext cx="619268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Гражданская наука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8AB76A-1DFA-4884-9161-F05805C70E88}"/>
              </a:ext>
            </a:extLst>
          </p:cNvPr>
          <p:cNvSpPr txBox="1"/>
          <p:nvPr/>
        </p:nvSpPr>
        <p:spPr>
          <a:xfrm>
            <a:off x="131585" y="6525344"/>
            <a:ext cx="1861407" cy="2585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[</a:t>
            </a:r>
            <a:r>
              <a:rPr lang="en-US" sz="1200" dirty="0" err="1"/>
              <a:t>eBird</a:t>
            </a:r>
            <a:r>
              <a:rPr lang="en-US" sz="1200" dirty="0"/>
              <a:t> </a:t>
            </a:r>
            <a:r>
              <a:rPr lang="ru-RU" sz="1200" dirty="0"/>
              <a:t>создан в 2002 г</a:t>
            </a:r>
            <a:r>
              <a:rPr lang="en-US" sz="1200" dirty="0"/>
              <a:t>]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259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40" y="0"/>
            <a:ext cx="10709450" cy="691480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/>
              <a:t>АНАЛИЗ И ПРИМЕНЕНИЕ ПОЛУЧЕННЫХ ДАННЫХ</a:t>
            </a:r>
          </a:p>
        </p:txBody>
      </p:sp>
      <p:pic>
        <p:nvPicPr>
          <p:cNvPr id="1026" name="Picture 2" descr="Statistics, Machine Learning, Uncertainty - eBird">
            <a:extLst>
              <a:ext uri="{FF2B5EF4-FFF2-40B4-BE49-F238E27FC236}">
                <a16:creationId xmlns:a16="http://schemas.microsoft.com/office/drawing/2014/main" id="{88C1FF78-B286-428B-9938-FEB8C08A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15" y="1052736"/>
            <a:ext cx="529322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B1A843-784D-407E-B717-C09DFDC344D4}"/>
              </a:ext>
            </a:extLst>
          </p:cNvPr>
          <p:cNvSpPr/>
          <p:nvPr/>
        </p:nvSpPr>
        <p:spPr>
          <a:xfrm>
            <a:off x="333772" y="1052736"/>
            <a:ext cx="6092825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Моделирование распространения видов, в т.ч. оценка численности, составление атласов, тренды. </a:t>
            </a:r>
          </a:p>
          <a:p>
            <a:endParaRPr lang="ru-RU" sz="800" dirty="0"/>
          </a:p>
          <a:p>
            <a:r>
              <a:rPr lang="ru-RU" sz="800" dirty="0"/>
              <a:t>Можно построить модель, которая будет описывать распространение видов и давать оценку численности в течение полного годового цикла и поддерживать ее в актуальном состоянии в режиме онлайн, отслеживать тренды изменений.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2864D7-9CD3-4DB8-9477-9D38010D2025}"/>
              </a:ext>
            </a:extLst>
          </p:cNvPr>
          <p:cNvSpPr/>
          <p:nvPr/>
        </p:nvSpPr>
        <p:spPr>
          <a:xfrm>
            <a:off x="333771" y="2587064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Анализ факторов, влияющих на изменение численности и распространение видов (земельный покров, погода, климат, антропогенные факторы)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923C37-1DAA-4C0E-9FD0-B9A436672F2A}"/>
              </a:ext>
            </a:extLst>
          </p:cNvPr>
          <p:cNvSpPr/>
          <p:nvPr/>
        </p:nvSpPr>
        <p:spPr>
          <a:xfrm>
            <a:off x="333771" y="4149080"/>
            <a:ext cx="6092825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Описание миграции животных</a:t>
            </a:r>
            <a:endParaRPr lang="ru-RU" sz="3200" dirty="0"/>
          </a:p>
          <a:p>
            <a:endParaRPr lang="ru-RU" sz="800" dirty="0"/>
          </a:p>
          <a:p>
            <a:r>
              <a:rPr lang="ru-RU" sz="800" dirty="0"/>
              <a:t>Оценка и моделирование миграционных путей, сроков миграции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C29DB0-8DE1-4EE0-86EC-8CC06FD73731}"/>
              </a:ext>
            </a:extLst>
          </p:cNvPr>
          <p:cNvSpPr/>
          <p:nvPr/>
        </p:nvSpPr>
        <p:spPr>
          <a:xfrm>
            <a:off x="333771" y="5164613"/>
            <a:ext cx="6092825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Прогнозирование</a:t>
            </a:r>
          </a:p>
          <a:p>
            <a:endParaRPr lang="ru-RU" sz="800" dirty="0"/>
          </a:p>
          <a:p>
            <a:r>
              <a:rPr lang="ru-RU" sz="800" dirty="0"/>
              <a:t>Можно прогнозировать численность популяции в будущем меняя настройки параметров (предикторов). Например, узнать какие сроки охоты будут оптимальны для успеха размножения с учетом климатических условий или спрогнозировать численность видов с учетом определенных темпов застройки.</a:t>
            </a:r>
          </a:p>
        </p:txBody>
      </p:sp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EDC90-72E3-479D-9B54-AE6A21B0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0" y="44624"/>
            <a:ext cx="11881320" cy="634082"/>
          </a:xfrm>
        </p:spPr>
        <p:txBody>
          <a:bodyPr>
            <a:noAutofit/>
          </a:bodyPr>
          <a:lstStyle/>
          <a:p>
            <a:r>
              <a:rPr lang="ru-RU" sz="2800" dirty="0"/>
              <a:t>Методы использования и анализа БОЛЬШИХ данных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3F4EA1-1886-48C7-B4A8-6AEDA022B5B9}"/>
              </a:ext>
            </a:extLst>
          </p:cNvPr>
          <p:cNvSpPr/>
          <p:nvPr/>
        </p:nvSpPr>
        <p:spPr>
          <a:xfrm>
            <a:off x="189756" y="902435"/>
            <a:ext cx="56664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Многолетний сбор данных и последующая интерпретация человеком</a:t>
            </a:r>
          </a:p>
          <a:p>
            <a:endParaRPr lang="ru-RU" sz="800" dirty="0"/>
          </a:p>
          <a:p>
            <a:r>
              <a:rPr lang="ru-RU" sz="800" dirty="0"/>
              <a:t>Например, сбор наблюдений по квадратам и последующая ручная оценка численности.</a:t>
            </a:r>
          </a:p>
          <a:p>
            <a:r>
              <a:rPr lang="ru-RU" sz="800" dirty="0"/>
              <a:t>Минус – большой труд множества людей, необходимость планирования посещения всех квадратов, устаревание данных к моменту окончания работ.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D0A7FC-429D-44B4-8905-4E68A29DE8BE}"/>
              </a:ext>
            </a:extLst>
          </p:cNvPr>
          <p:cNvSpPr/>
          <p:nvPr/>
        </p:nvSpPr>
        <p:spPr>
          <a:xfrm>
            <a:off x="5856171" y="1196752"/>
            <a:ext cx="631043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Моделирование с помощью статистических методов и машинного обучения</a:t>
            </a:r>
          </a:p>
          <a:p>
            <a:endParaRPr lang="ru-RU" sz="800" dirty="0"/>
          </a:p>
          <a:p>
            <a:r>
              <a:rPr lang="ru-RU" sz="800" dirty="0"/>
              <a:t>Использование различного математического аппарата статистики (регрессионный анализ, дерево решений и </a:t>
            </a:r>
            <a:r>
              <a:rPr lang="ru-RU" sz="800" dirty="0" err="1"/>
              <a:t>др</a:t>
            </a:r>
            <a:r>
              <a:rPr lang="ru-RU" sz="800" dirty="0"/>
              <a:t>) для создания моделей распространения и оценки численности популяций, последующей визуализации на основании точек регистрации и факторов среды. Чаще всего используются предикторы по климатическим данным, биотопам, высоте над уровнем моря и другие.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C77B84-5CA2-4213-BA48-41A552B64989}"/>
              </a:ext>
            </a:extLst>
          </p:cNvPr>
          <p:cNvSpPr/>
          <p:nvPr/>
        </p:nvSpPr>
        <p:spPr>
          <a:xfrm>
            <a:off x="171171" y="2194901"/>
            <a:ext cx="56886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Глубокое обучение</a:t>
            </a:r>
          </a:p>
          <a:p>
            <a:endParaRPr lang="ru-RU" sz="800" dirty="0"/>
          </a:p>
          <a:p>
            <a:r>
              <a:rPr lang="ru-RU" sz="800" dirty="0"/>
              <a:t>Использование нейронных сетей для выявления скрытых взаимосвязей в больших данных, автоматическое определение видов по фотографии/голосу/видео, в </a:t>
            </a:r>
            <a:r>
              <a:rPr lang="ru-RU" sz="800" dirty="0" err="1"/>
              <a:t>т.ч</a:t>
            </a:r>
            <a:r>
              <a:rPr lang="ru-RU" sz="800" dirty="0"/>
              <a:t>. потоковая обработка и категоризация данных из онлайн-камер, </a:t>
            </a:r>
            <a:r>
              <a:rPr lang="ru-RU" sz="800" dirty="0" err="1"/>
              <a:t>фотоловушек</a:t>
            </a:r>
            <a:r>
              <a:rPr lang="ru-RU" sz="800" dirty="0"/>
              <a:t>, </a:t>
            </a:r>
            <a:r>
              <a:rPr lang="ru-RU" sz="800" dirty="0" err="1"/>
              <a:t>соц.сетей</a:t>
            </a:r>
            <a:r>
              <a:rPr lang="ru-RU" sz="800" dirty="0"/>
              <a:t>, повышение качества данных.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" y="3056675"/>
            <a:ext cx="12188825" cy="38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1764" y="188640"/>
            <a:ext cx="9753600" cy="562074"/>
          </a:xfrm>
        </p:spPr>
        <p:txBody>
          <a:bodyPr rtlCol="0">
            <a:normAutofit/>
          </a:bodyPr>
          <a:lstStyle/>
          <a:p>
            <a:r>
              <a:rPr lang="ru-RU" sz="3200" dirty="0"/>
              <a:t>КОЛИЧЕСТВО и Качество данных (1)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71289C9-323C-42CA-BDFC-C6342B412751}"/>
              </a:ext>
            </a:extLst>
          </p:cNvPr>
          <p:cNvGrpSpPr/>
          <p:nvPr/>
        </p:nvGrpSpPr>
        <p:grpSpPr>
          <a:xfrm>
            <a:off x="6878508" y="4039779"/>
            <a:ext cx="5312623" cy="2832611"/>
            <a:chOff x="6832236" y="692695"/>
            <a:chExt cx="5312623" cy="2832611"/>
          </a:xfrm>
        </p:grpSpPr>
        <p:pic>
          <p:nvPicPr>
            <p:cNvPr id="2" name="Picture 4" descr="Quality Vs. Quantity - Impact On Consumer Selection">
              <a:extLst>
                <a:ext uri="{FF2B5EF4-FFF2-40B4-BE49-F238E27FC236}">
                  <a16:creationId xmlns:a16="http://schemas.microsoft.com/office/drawing/2014/main" id="{D65072C9-CBA4-4EC9-8DB1-229C91C0A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236" y="692695"/>
              <a:ext cx="5268656" cy="2832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5645FE-E8F5-43E5-81D9-BFE8D8AB3AA8}"/>
                </a:ext>
              </a:extLst>
            </p:cNvPr>
            <p:cNvSpPr txBox="1"/>
            <p:nvPr/>
          </p:nvSpPr>
          <p:spPr>
            <a:xfrm>
              <a:off x="7321103" y="1042403"/>
              <a:ext cx="4823756" cy="42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400" dirty="0"/>
                <a:t>КАЧЕСТВО ИЛИ КОЛИЧЕСТВО?</a:t>
              </a: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19E07E-9042-4488-8E56-BFDB24FA7D86}"/>
              </a:ext>
            </a:extLst>
          </p:cNvPr>
          <p:cNvSpPr/>
          <p:nvPr/>
        </p:nvSpPr>
        <p:spPr>
          <a:xfrm>
            <a:off x="278904" y="4509120"/>
            <a:ext cx="6092825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dirty="0"/>
              <a:t>Чтобы обеспечить получение больших объемов данных, нужно мотивировать большое количество наблюдателей. Опыт </a:t>
            </a:r>
            <a:r>
              <a:rPr lang="ru-RU" sz="1100" dirty="0" err="1"/>
              <a:t>eBird</a:t>
            </a:r>
            <a:r>
              <a:rPr lang="ru-RU" sz="1100" dirty="0"/>
              <a:t> показывает, что большее число участников может быть набрано и удержано, если проект делается не только для научных целей, но и учитывает пожелания </a:t>
            </a:r>
            <a:r>
              <a:rPr lang="ru-RU" sz="1100" dirty="0" err="1"/>
              <a:t>бердвочеров</a:t>
            </a:r>
            <a:r>
              <a:rPr lang="ru-RU" sz="1100" dirty="0"/>
              <a:t>. Онлайн база данных должны быть удобной, иметь мобильное приложение, помогать пользователям быстро получить нужную информацию, например:</a:t>
            </a:r>
          </a:p>
          <a:p>
            <a:pPr marL="285750" indent="-285750" algn="just">
              <a:buFontTx/>
              <a:buChar char="-"/>
            </a:pPr>
            <a:r>
              <a:rPr lang="ru-RU" sz="1100" dirty="0"/>
              <a:t>отслеживать свои записи о птицах; </a:t>
            </a:r>
          </a:p>
          <a:p>
            <a:pPr marL="285750" indent="-285750" algn="just">
              <a:buFontTx/>
              <a:buChar char="-"/>
            </a:pPr>
            <a:r>
              <a:rPr lang="ru-RU" sz="1100" dirty="0"/>
              <a:t>сортировать свои личные списки птиц по дате и региону; </a:t>
            </a:r>
          </a:p>
          <a:p>
            <a:pPr marL="285750" indent="-285750" algn="just">
              <a:buFontTx/>
              <a:buChar char="-"/>
            </a:pPr>
            <a:r>
              <a:rPr lang="ru-RU" sz="1100" dirty="0"/>
              <a:t>делиться своими списками с другими; </a:t>
            </a:r>
          </a:p>
          <a:p>
            <a:pPr marL="285750" indent="-285750" algn="just">
              <a:buFontTx/>
              <a:buChar char="-"/>
            </a:pPr>
            <a:r>
              <a:rPr lang="ru-RU" sz="1100" dirty="0"/>
              <a:t>визуализировать свои наблюдения на картах и ​​графиках;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609746-0A0E-40E0-A3D6-59750C266624}"/>
              </a:ext>
            </a:extLst>
          </p:cNvPr>
          <p:cNvSpPr/>
          <p:nvPr/>
        </p:nvSpPr>
        <p:spPr>
          <a:xfrm>
            <a:off x="333772" y="980728"/>
            <a:ext cx="10441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Для получения больших объемов данных протоколы сбора данных не должны быть слишком сложными. </a:t>
            </a:r>
          </a:p>
          <a:p>
            <a:pPr algn="just"/>
            <a:r>
              <a:rPr lang="ru-RU" sz="1100" dirty="0"/>
              <a:t>Чаще всего собирается только основная информация для документирования того, что наблюдалось: </a:t>
            </a:r>
          </a:p>
          <a:p>
            <a:pPr algn="just"/>
            <a:endParaRPr lang="ru-RU" sz="11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вид животного, дата и место наблюдений (</a:t>
            </a:r>
            <a:r>
              <a:rPr lang="en-US" sz="1100" dirty="0" err="1"/>
              <a:t>eBird</a:t>
            </a:r>
            <a:r>
              <a:rPr lang="en-US" sz="1100" dirty="0"/>
              <a:t>, </a:t>
            </a:r>
            <a:r>
              <a:rPr lang="en-US" sz="1100" dirty="0" err="1"/>
              <a:t>iNat</a:t>
            </a:r>
            <a:r>
              <a:rPr lang="en-US" sz="1100" dirty="0"/>
              <a:t>, </a:t>
            </a:r>
            <a:r>
              <a:rPr lang="en-US" sz="1100" dirty="0" err="1"/>
              <a:t>RuBirds</a:t>
            </a:r>
            <a:r>
              <a:rPr lang="ru-RU" sz="1100" dirty="0"/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оценка численности (</a:t>
            </a:r>
            <a:r>
              <a:rPr lang="en-US" sz="1100" dirty="0" err="1"/>
              <a:t>eBird</a:t>
            </a:r>
            <a:r>
              <a:rPr lang="en-US" sz="1100" dirty="0"/>
              <a:t>, </a:t>
            </a:r>
            <a:r>
              <a:rPr lang="en-US" sz="1100" dirty="0" err="1"/>
              <a:t>RuBirds</a:t>
            </a:r>
            <a:r>
              <a:rPr lang="ru-RU" sz="1100" dirty="0"/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100" dirty="0"/>
          </a:p>
          <a:p>
            <a:pPr algn="just"/>
            <a:r>
              <a:rPr lang="ru-RU" sz="1100" dirty="0"/>
              <a:t>Чтобы улучшить качество данных и учесть источники изменчивости данных, собирается дополнительная информация:</a:t>
            </a:r>
          </a:p>
          <a:p>
            <a:pPr algn="just"/>
            <a:endParaRPr lang="ru-RU" sz="11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ФИО наблюдателей, длительность наблюдений, длина маршрута, полнота наблюдений, статус гнездования (</a:t>
            </a:r>
            <a:r>
              <a:rPr lang="en-US" sz="1100" dirty="0" err="1"/>
              <a:t>eBird</a:t>
            </a:r>
            <a:r>
              <a:rPr lang="en-US" sz="1100" dirty="0"/>
              <a:t>, </a:t>
            </a:r>
            <a:r>
              <a:rPr lang="en-US" sz="1100" dirty="0" err="1"/>
              <a:t>RuBirds</a:t>
            </a:r>
            <a:r>
              <a:rPr lang="ru-RU" sz="11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C66CE-E26C-46E9-8AD3-A868FBF392A2}"/>
              </a:ext>
            </a:extLst>
          </p:cNvPr>
          <p:cNvSpPr txBox="1"/>
          <p:nvPr/>
        </p:nvSpPr>
        <p:spPr>
          <a:xfrm>
            <a:off x="549796" y="3281773"/>
            <a:ext cx="7063152" cy="7571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</a:rPr>
              <a:t>Иметь фото – хорошо.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</a:rPr>
              <a:t>Ограничивать наблюдения только фотографиями - плохо.</a:t>
            </a:r>
          </a:p>
        </p:txBody>
      </p:sp>
      <p:pic>
        <p:nvPicPr>
          <p:cNvPr id="1030" name="Picture 6" descr="Восклицательный знак — Википедия">
            <a:extLst>
              <a:ext uri="{FF2B5EF4-FFF2-40B4-BE49-F238E27FC236}">
                <a16:creationId xmlns:a16="http://schemas.microsoft.com/office/drawing/2014/main" id="{1B63DB86-C79E-4E38-B66A-346E4B9F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772" y="3301645"/>
            <a:ext cx="17317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importance of the Data Qual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8"/>
          <a:stretch/>
        </p:blipFill>
        <p:spPr bwMode="auto">
          <a:xfrm>
            <a:off x="7022975" y="3580896"/>
            <a:ext cx="5165850" cy="318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756" y="54859"/>
            <a:ext cx="9753600" cy="562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200" dirty="0"/>
              <a:t>КОЛИЧЕСТВО и Качество данных (2)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5780" y="908720"/>
            <a:ext cx="11233248" cy="2917722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buNone/>
            </a:pPr>
            <a:r>
              <a:rPr lang="ru-RU" sz="1400" dirty="0"/>
              <a:t>Поддержание высоких стандартов качества данных требует соответствующей разработки процедур ввода данных и управления ими. </a:t>
            </a:r>
          </a:p>
          <a:p>
            <a:pPr marL="285750" indent="-285750" algn="just"/>
            <a:r>
              <a:rPr lang="ru-RU" sz="1400" dirty="0"/>
              <a:t>Фильтры контроля качества могут быть реализованы в процессе ввода данных, чтобы гарантировать, что вся необходимая информация протокола введена точно. При сопровождении данных фотографиями используются возможности ИИ.</a:t>
            </a:r>
          </a:p>
          <a:p>
            <a:pPr marL="285750" indent="-285750" algn="just"/>
            <a:r>
              <a:rPr lang="ru-RU" sz="1400" dirty="0"/>
              <a:t>Формы ввода данных содержат только те виды, которые обычно встречаются в определенном географическом регионе в определенное время года, сводят к минимуму возможность ошибочного ввода данных. Все сообщения о необычных видах или о необычно большом количестве зарегистрированных особей, помечаются при входе и впоследствии рассматриваются сетью добровольцев, которые являются региональными экспертами в области распространения видов. </a:t>
            </a:r>
          </a:p>
          <a:p>
            <a:pPr marL="285750" indent="-285750" algn="just"/>
            <a:r>
              <a:rPr lang="ru-RU" sz="1400" dirty="0"/>
              <a:t>Разрабатываются аналитические методы для выявления и оценки качества данных ретроспективно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5780" y="3920293"/>
            <a:ext cx="6768752" cy="24560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</a:pPr>
            <a:r>
              <a:rPr lang="ru-RU" sz="1400" dirty="0"/>
              <a:t>Сочетание искусственного интеллекта (фильтры качества данных) и человеческого интеллекта (эксперты-рецензенты) создает активную петлю обратной связи между людьми и компьютерами, которая значительно улучшает качество данных до их интеграции в базу данных.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</a:pPr>
            <a:r>
              <a:rPr lang="ru-RU" sz="1400" dirty="0"/>
              <a:t>Важная часть качества данных – отметка полных списков наблюдений, когда участник указал всех птиц, которых он смог обнаружить и идентифицировать. Это позволяет сделать вывод об отсутствии особей для видов, о которых не сообщалось. Если контрольные списки не заполнены, невозможно установить, было ли отсутствие вида в списке </a:t>
            </a:r>
            <a:r>
              <a:rPr lang="ru-RU" sz="1400" dirty="0" err="1"/>
              <a:t>необнаружением</a:t>
            </a:r>
            <a:r>
              <a:rPr lang="ru-RU" sz="1400" dirty="0"/>
              <a:t> или результатом того, что участник не зарегистрировал вид. Такая проблема присутствует у </a:t>
            </a:r>
            <a:r>
              <a:rPr lang="en-US" sz="1400" dirty="0" err="1"/>
              <a:t>iNaturalist</a:t>
            </a:r>
            <a:r>
              <a:rPr lang="ru-RU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756" y="54859"/>
            <a:ext cx="11737304" cy="5620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3200" dirty="0"/>
              <a:t>СТАНДАРТНЫЕ ПРОБЛЕМЫ КАЧЕСТВА ДАННЫХ </a:t>
            </a:r>
            <a:r>
              <a:rPr lang="en-US" sz="3200" dirty="0"/>
              <a:t>CITIZEN SCIENCE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0007" y="1187064"/>
            <a:ext cx="5256584" cy="5069080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/>
              <a:t>Таксономическая предвзятость</a:t>
            </a:r>
            <a:r>
              <a:rPr lang="ru-RU" sz="1200" dirty="0"/>
              <a:t>: участники часто отдают предпочтение определенным видам, игнорируя другие</a:t>
            </a:r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/>
              <a:t>Пространственная погрешность</a:t>
            </a:r>
            <a:r>
              <a:rPr lang="ru-RU" sz="1200" dirty="0"/>
              <a:t>: чаще наблюдения проводятся вблизи своих домов, в легкодоступных местах, таких как обочины дорог, или в районах с известным высоким биоразнообразием. </a:t>
            </a:r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/>
              <a:t>Пространственная точность</a:t>
            </a:r>
            <a:r>
              <a:rPr lang="ru-RU" sz="1200" dirty="0"/>
              <a:t>: точность вводимых координат не всегда достаточно. Указывают одну точку для всего списка, а не для каждого вида. Специально смещают точки наблюдений редких видов. Указывают точку нахождения наблюдателя, а не птицы.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/>
              <a:t>Регистрация вне пригодных биотопов</a:t>
            </a:r>
            <a:r>
              <a:rPr lang="ru-RU" sz="1200" dirty="0"/>
              <a:t>. Птицы часто встречаются вне гнездовых биотопов, где и производится их регистрация.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/>
              <a:t>Временная погрешность</a:t>
            </a:r>
            <a:r>
              <a:rPr lang="ru-RU" sz="1200" dirty="0"/>
              <a:t>: участники предпочитают наблюдать в выходные дни или во времена года, когда они ожидают увидеть больше птиц, например, во время весенней миграции.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/>
              <a:t>Изменение </a:t>
            </a:r>
            <a:r>
              <a:rPr lang="ru-RU" sz="1200" b="1" dirty="0" err="1"/>
              <a:t>обнаруживаемости</a:t>
            </a:r>
            <a:r>
              <a:rPr lang="ru-RU" sz="1200" dirty="0"/>
              <a:t>: </a:t>
            </a:r>
            <a:r>
              <a:rPr lang="ru-RU" sz="1200" dirty="0" err="1"/>
              <a:t>обнаруживаемость</a:t>
            </a:r>
            <a:r>
              <a:rPr lang="ru-RU" sz="1200" dirty="0"/>
              <a:t> описывает вероятность того, что вид, присутствующий в районе, будет обнаружен и идентифицирован. Возможность обнаружения зависит от времени года, места обитания, погоды, вида и усилий наблюдателя.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C29DB0-8DE1-4EE0-86EC-8CC06FD73731}"/>
              </a:ext>
            </a:extLst>
          </p:cNvPr>
          <p:cNvSpPr/>
          <p:nvPr/>
        </p:nvSpPr>
        <p:spPr>
          <a:xfrm>
            <a:off x="2343432" y="727159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Проблемы</a:t>
            </a:r>
            <a:endParaRPr lang="ru-RU" sz="8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C29DB0-8DE1-4EE0-86EC-8CC06FD73731}"/>
              </a:ext>
            </a:extLst>
          </p:cNvPr>
          <p:cNvSpPr/>
          <p:nvPr/>
        </p:nvSpPr>
        <p:spPr>
          <a:xfrm>
            <a:off x="8614692" y="727159"/>
            <a:ext cx="1556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Решение</a:t>
            </a:r>
            <a:endParaRPr lang="ru-RU" sz="800" b="1" dirty="0"/>
          </a:p>
        </p:txBody>
      </p:sp>
      <p:pic>
        <p:nvPicPr>
          <p:cNvPr id="3080" name="Picture 8" descr="decis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584633"/>
            <a:ext cx="604019" cy="60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od decisio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93" y="602940"/>
            <a:ext cx="558499" cy="5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>
            <a:spLocks noGrp="1"/>
          </p:cNvSpPr>
          <p:nvPr>
            <p:ph sz="half" idx="1"/>
          </p:nvPr>
        </p:nvSpPr>
        <p:spPr>
          <a:xfrm>
            <a:off x="6238428" y="1200574"/>
            <a:ext cx="5256584" cy="4690515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/>
              <a:t>Для анализа можно использовать только полные списки</a:t>
            </a: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/>
              <a:t>Проводить анализ на укрупненной сетке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/>
              <a:t>Использовать укрупненную шкалу времени (например, неделя)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/>
              <a:t>Учитывать </a:t>
            </a:r>
            <a:r>
              <a:rPr lang="ru-RU" sz="1400" dirty="0" err="1"/>
              <a:t>обнаруживаемость</a:t>
            </a:r>
            <a:r>
              <a:rPr lang="ru-RU" sz="1400" dirty="0"/>
              <a:t> и вводить соответствующие корректировки в анализ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5596591" y="3284984"/>
            <a:ext cx="569829" cy="63975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6230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3852" y="-171400"/>
            <a:ext cx="9753600" cy="85010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МИРОВОЙ МАССИВ ДАННЫХ О ПТИЦАХ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2160E0-502B-4205-9DCD-1F063DD8E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99"/>
          <a:stretch/>
        </p:blipFill>
        <p:spPr>
          <a:xfrm>
            <a:off x="0" y="678706"/>
            <a:ext cx="12188825" cy="4671958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DCF116A-5DFA-4803-AF7F-9BB079509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17474"/>
              </p:ext>
            </p:extLst>
          </p:nvPr>
        </p:nvGraphicFramePr>
        <p:xfrm>
          <a:off x="1197868" y="5589240"/>
          <a:ext cx="9753168" cy="9590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3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0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6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04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7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eBird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Artportalen</a:t>
                      </a: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 (Swedish)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Observation.org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DOF (Danish)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Norwegian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South African Bird Atlas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iNaturalist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Ru-Birds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0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1 060 </a:t>
                      </a: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65 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38 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29 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23 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19 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11.8 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0,7 </a:t>
                      </a: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млн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1844" y="-171400"/>
            <a:ext cx="10565433" cy="852816"/>
          </a:xfrm>
        </p:spPr>
        <p:txBody>
          <a:bodyPr rtlCol="0">
            <a:normAutofit/>
          </a:bodyPr>
          <a:lstStyle/>
          <a:p>
            <a:r>
              <a:rPr lang="ru-RU" sz="3600" dirty="0"/>
              <a:t>РОССИЙСКИЙ МАССИВ ДАННЫХ О ПТИЦАХ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A040E2-0CEF-4788-ABF9-45F6F775F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0" b="39754"/>
          <a:stretch/>
        </p:blipFill>
        <p:spPr>
          <a:xfrm>
            <a:off x="-1" y="614707"/>
            <a:ext cx="12188825" cy="3415088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B0BFE6F-1759-4F4C-9E5A-CB5256743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39680"/>
              </p:ext>
            </p:extLst>
          </p:nvPr>
        </p:nvGraphicFramePr>
        <p:xfrm>
          <a:off x="4654252" y="4581128"/>
          <a:ext cx="3657174" cy="84614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3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iNaturalist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Ru-birds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eBird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0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710</a:t>
                      </a: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ru-RU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660</a:t>
                      </a: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ru-RU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6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ru-RU" sz="1200" u="none" strike="noStrike" cap="none" normalizeH="0" dirty="0">
                          <a:ln>
                            <a:noFill/>
                          </a:ln>
                          <a:effectLst/>
                        </a:rPr>
                        <a:t>543 </a:t>
                      </a:r>
                      <a:r>
                        <a:rPr lang="ru-RU" sz="12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414" marR="121414" marT="45708" marB="45708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id="{D0047DD9-4D35-4A6C-99B7-692E78B2A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4186928"/>
            <a:ext cx="4708734" cy="1447056"/>
          </a:xfrm>
        </p:spPr>
        <p:txBody>
          <a:bodyPr rtlCol="0"/>
          <a:lstStyle/>
          <a:p>
            <a:pPr marL="45720" indent="0" rtl="0">
              <a:buNone/>
            </a:pPr>
            <a:r>
              <a:rPr lang="en-US" dirty="0"/>
              <a:t>~ 2 300*</a:t>
            </a:r>
            <a:r>
              <a:rPr lang="ru-RU" dirty="0"/>
              <a:t> тыс. записей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FA91C-86DF-48A3-B9F3-8104853290CE}"/>
              </a:ext>
            </a:extLst>
          </p:cNvPr>
          <p:cNvSpPr txBox="1"/>
          <p:nvPr/>
        </p:nvSpPr>
        <p:spPr>
          <a:xfrm>
            <a:off x="131585" y="6525344"/>
            <a:ext cx="3918060" cy="2585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* </a:t>
            </a:r>
            <a:r>
              <a:rPr lang="ru-RU" sz="1200" dirty="0"/>
              <a:t>те данные, которые не скрыты пользователями</a:t>
            </a:r>
          </a:p>
        </p:txBody>
      </p:sp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езентация страны">
  <a:themeElements>
    <a:clrScheme name="Office">
      <a:dk1>
        <a:sysClr val="windowText" lastClr="14407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902_TF03460629" id="{9270D63B-1205-472D-8042-44C9AAAE4D2E}" vid="{DE19A4B8-D9CD-477A-BA91-BD077180F13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14407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14407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отчета по стране</Template>
  <TotalTime>815</TotalTime>
  <Words>1102</Words>
  <Application>Microsoft Office PowerPoint</Application>
  <PresentationFormat>Произвольный</PresentationFormat>
  <Paragraphs>154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Century Gothic</vt:lpstr>
      <vt:lpstr>Century Schoolbook</vt:lpstr>
      <vt:lpstr>helvetica</vt:lpstr>
      <vt:lpstr>Wingdings</vt:lpstr>
      <vt:lpstr>Презентация страны</vt:lpstr>
      <vt:lpstr>Использование онлайн-систем в решении орнитологических вопросов</vt:lpstr>
      <vt:lpstr>Гражданская наука</vt:lpstr>
      <vt:lpstr>АНАЛИЗ И ПРИМЕНЕНИЕ ПОЛУЧЕННЫХ ДАННЫХ</vt:lpstr>
      <vt:lpstr>Методы использования и анализа БОЛЬШИХ данных</vt:lpstr>
      <vt:lpstr>КОЛИЧЕСТВО и Качество данных (1)</vt:lpstr>
      <vt:lpstr>КОЛИЧЕСТВО и Качество данных (2)</vt:lpstr>
      <vt:lpstr>СТАНДАРТНЫЕ ПРОБЛЕМЫ КАЧЕСТВА ДАННЫХ CITIZEN SCIENCE</vt:lpstr>
      <vt:lpstr>МИРОВОЙ МАССИВ ДАННЫХ О ПТИЦАХ</vt:lpstr>
      <vt:lpstr>РОССИЙСКИЙ МАССИВ ДАННЫХ О ПТИЦАХ</vt:lpstr>
      <vt:lpstr>РОССИЙСКИЕ ДАННЫЕ В ДИНАМИКЕ</vt:lpstr>
      <vt:lpstr>Создание атласа московской области</vt:lpstr>
      <vt:lpstr>ИНТЕГРАЦИЯ С EuroBirdPortal</vt:lpstr>
      <vt:lpstr>ИНТЕГРАЦИЯ С GBIF</vt:lpstr>
      <vt:lpstr>RU-BIRDS в телефоне</vt:lpstr>
      <vt:lpstr>Некоторые возможности</vt:lpstr>
      <vt:lpstr>Что нас ждет в 2030? (мечты)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вашей страны</dc:title>
  <dc:creator>Lex Flex</dc:creator>
  <cp:lastModifiedBy>Lex Flex</cp:lastModifiedBy>
  <cp:revision>172</cp:revision>
  <dcterms:created xsi:type="dcterms:W3CDTF">2023-01-03T15:19:58Z</dcterms:created>
  <dcterms:modified xsi:type="dcterms:W3CDTF">2024-11-04T20:32:57Z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